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3" r:id="rId5"/>
    <p:sldId id="267" r:id="rId6"/>
    <p:sldId id="264" r:id="rId7"/>
    <p:sldId id="265" r:id="rId8"/>
    <p:sldId id="266" r:id="rId9"/>
    <p:sldId id="268" r:id="rId10"/>
    <p:sldId id="260" r:id="rId11"/>
    <p:sldId id="2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35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20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4E450-DEAE-45C7-AFDF-FBD7835E2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853788-E6EF-42B5-A0C3-5B6EFB155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0879E8-4911-4806-8692-96D8DD03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B2C59-9516-4580-93FC-2F01F504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676CA5-87C1-4D1C-B30D-AF1C0329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57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2FBA-ECCC-4A80-8792-6C8F2805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62E438-4126-42FC-8A8A-2F07FA2E7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B2048-9C0C-4967-9C50-BB5E376D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D01EDE-4CB8-43E8-AB4D-A90BF7CE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7159AC-E1FA-42CA-9B29-79EAE8F4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7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0601FF-0BF3-4B6C-8F96-5A4B4354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0BB774-3F23-490E-A80C-CBC8AADD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79C113-C10E-4125-84DA-51B48DA0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C8A3BA-8BD4-4255-A275-0A843209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2F6FFB-DAD4-4DC3-BC14-EF2E0458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6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121762-EC9A-4E37-AE6D-7ACDF1A9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D1C4B0-A3E1-4A31-B4A4-530515400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E57154-0BB2-4CEE-A170-689211DC4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5FB53A-725C-4F1F-ADBB-CB587FDF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251BD4-4045-45A2-9F87-AE1324DC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6CB463-19B1-4B48-ABAB-55A09FF7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95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0987E-58E0-4641-B928-7F4443D0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8E7217-C9CB-4BD7-8858-AF676E1C1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51DD8C-6859-43DB-9797-E603AB7D2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3BCCC6-C9B3-46AE-AA71-6E1ECBB99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ED6A3E0-E417-46FA-BE74-8A8C0027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CEB1F-DBC0-4C19-9ED7-0F0DBC40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F55E151-D68D-4428-B933-9BCC6E3C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FEB991-5707-45A0-AFA1-2B46DF45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02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01DB38-38E5-4AB1-B30C-42028259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0984C1-F347-429C-BDC9-28ED33C0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1CF8A2-486E-4367-8536-41D55622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88D2BE-2D52-4138-B30D-CF2E5294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86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0961EE-EEE2-4DC9-87EE-D60491CB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C3553C-AF39-4B49-9B9C-0E2253E8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A787C5-262A-4C30-867E-074CE7C9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93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B032B-3F84-4D4E-8714-F06A3955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641CD0-8B20-4799-A15D-70B3D11FD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C92C0B-A9DB-4847-B20D-960CBFE27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D05EC1-C11B-4A7F-A8E1-E5777B66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C2BDBF-446A-4269-A0BF-38E6391C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62BCE8-239B-4BBF-8A3E-7F766000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54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B43AD6-B102-48E9-A945-3F8FBF15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85D569-60C3-4C6F-9E87-5E7C22E97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52229B-2D7B-4726-8C9B-52A2D9A5C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34CAA1-2FFA-40AE-B7C4-6C9BFB8A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F2FD40-4218-4402-94DD-64B6F94C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C296B8-61F9-4E75-937F-BA6255D8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B16869-F7D6-4FAB-BBE3-0295E6A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6CE6FC-FCD7-4DDC-A8DA-7C2C6F03E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75D47B-81B6-493F-A855-E0992175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A991CA-EC64-4FD2-9883-3DAED02F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004105-A6C9-4062-A0F2-67F0E13F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5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2C95E1-57B7-4F50-9697-89B417D2D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895735-8857-4E04-9C37-8418AE589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6A5DAC-9F27-4B46-82EF-A9693F19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F0A9D4-0B78-47FB-9152-383075A9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74C509-B50F-4C40-98D6-A0F7E534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07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BF5C5D-455F-4B8A-87CE-855079E1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84C8A3-2804-4A3E-BF5B-57B0CA57F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88A46-1A40-49FF-A083-7D3B000CF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E062B-5826-434D-8EA9-8F76C3759611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CA54FD-3DF9-467A-8083-021B9ACEA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5297A4-5CF1-4DC5-9551-1E0DADA38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80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6F9551F-7098-43C4-93A2-6F3E634B7DB8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서비스별 서버 </a:t>
            </a:r>
            <a:r>
              <a:rPr lang="ko-KR" altLang="en-US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스팩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템플리트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설정 및 인스턴스 생성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(with AWS)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E58AB3DA-D031-493E-8FB3-9790F8FC10CF}"/>
              </a:ext>
            </a:extLst>
          </p:cNvPr>
          <p:cNvSpPr/>
          <p:nvPr/>
        </p:nvSpPr>
        <p:spPr>
          <a:xfrm>
            <a:off x="2150757" y="1158312"/>
            <a:ext cx="2808066" cy="14193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Server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Build System 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(with Jenkins)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7850591-C730-4884-A505-4D49DF188494}"/>
              </a:ext>
            </a:extLst>
          </p:cNvPr>
          <p:cNvSpPr/>
          <p:nvPr/>
        </p:nvSpPr>
        <p:spPr>
          <a:xfrm>
            <a:off x="6164428" y="2456636"/>
            <a:ext cx="4126038" cy="702945"/>
          </a:xfrm>
          <a:prstGeom prst="roundRect">
            <a:avLst/>
          </a:prstGeom>
          <a:solidFill>
            <a:schemeClr val="accent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Specification Template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File (with JSON)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2500490-1EC4-45A4-9766-47AFF92BE740}"/>
              </a:ext>
            </a:extLst>
          </p:cNvPr>
          <p:cNvSpPr/>
          <p:nvPr/>
        </p:nvSpPr>
        <p:spPr>
          <a:xfrm>
            <a:off x="865716" y="3217721"/>
            <a:ext cx="1039891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Patch User</a:t>
            </a:r>
          </a:p>
        </p:txBody>
      </p:sp>
      <p:cxnSp>
        <p:nvCxnSpPr>
          <p:cNvPr id="6" name="연결선: 구부러짐 5">
            <a:extLst>
              <a:ext uri="{FF2B5EF4-FFF2-40B4-BE49-F238E27FC236}">
                <a16:creationId xmlns:a16="http://schemas.microsoft.com/office/drawing/2014/main" id="{892A9292-4DD4-4E26-8612-8DC419DEF321}"/>
              </a:ext>
            </a:extLst>
          </p:cNvPr>
          <p:cNvCxnSpPr>
            <a:cxnSpLocks/>
            <a:stCxn id="5" idx="3"/>
            <a:endCxn id="41" idx="1"/>
          </p:cNvCxnSpPr>
          <p:nvPr/>
        </p:nvCxnSpPr>
        <p:spPr>
          <a:xfrm flipV="1">
            <a:off x="1905607" y="3161538"/>
            <a:ext cx="557421" cy="407656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설명선: 선(강조선) 8">
            <a:extLst>
              <a:ext uri="{FF2B5EF4-FFF2-40B4-BE49-F238E27FC236}">
                <a16:creationId xmlns:a16="http://schemas.microsoft.com/office/drawing/2014/main" id="{7FD70F47-2B30-469C-9172-993D3A9343A6}"/>
              </a:ext>
            </a:extLst>
          </p:cNvPr>
          <p:cNvSpPr/>
          <p:nvPr/>
        </p:nvSpPr>
        <p:spPr>
          <a:xfrm>
            <a:off x="7161527" y="697817"/>
            <a:ext cx="3690852" cy="1585284"/>
          </a:xfrm>
          <a:prstGeom prst="accentCallout1">
            <a:avLst>
              <a:gd name="adj1" fmla="val 18750"/>
              <a:gd name="adj2" fmla="val -8333"/>
              <a:gd name="adj3" fmla="val 130479"/>
              <a:gd name="adj4" fmla="val -1917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dirty="0"/>
              <a:t>Template</a:t>
            </a:r>
            <a:r>
              <a:rPr lang="ko-KR" altLang="en-US" sz="1400" dirty="0"/>
              <a:t> </a:t>
            </a:r>
            <a:r>
              <a:rPr lang="en-US" altLang="ko-KR" sz="1400" dirty="0"/>
              <a:t>Id</a:t>
            </a:r>
            <a:br>
              <a:rPr lang="en-US" altLang="ko-KR" sz="1400" dirty="0"/>
            </a:br>
            <a:r>
              <a:rPr lang="en-US" altLang="ko-KR" sz="1400" dirty="0" err="1"/>
              <a:t>AwsType</a:t>
            </a:r>
            <a:r>
              <a:rPr lang="ko-KR" altLang="en-US" sz="1400" dirty="0"/>
              <a:t> </a:t>
            </a:r>
            <a:r>
              <a:rPr lang="en-US" altLang="ko-KR" sz="1400" dirty="0"/>
              <a:t>:</a:t>
            </a:r>
            <a:r>
              <a:rPr lang="ko-KR" altLang="en-US" sz="1400" dirty="0"/>
              <a:t> </a:t>
            </a:r>
            <a:r>
              <a:rPr lang="en-US" altLang="ko-KR" sz="1400" dirty="0"/>
              <a:t>Ec2, </a:t>
            </a:r>
            <a:r>
              <a:rPr lang="en-US" altLang="ko-KR" sz="1400" dirty="0" err="1"/>
              <a:t>DynamoDb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ElasticCache</a:t>
            </a:r>
            <a:r>
              <a:rPr lang="en-US" altLang="ko-KR" sz="1400" dirty="0"/>
              <a:t> …</a:t>
            </a:r>
            <a:br>
              <a:rPr lang="en-US" altLang="ko-KR" sz="1400" dirty="0"/>
            </a:br>
            <a:endParaRPr lang="en-US" altLang="ko-KR" sz="1400" dirty="0"/>
          </a:p>
          <a:p>
            <a:r>
              <a:rPr lang="en-US" altLang="ko-KR" sz="1400" dirty="0"/>
              <a:t>CPU spec</a:t>
            </a:r>
          </a:p>
          <a:p>
            <a:r>
              <a:rPr lang="en-US" altLang="ko-KR" sz="1400" dirty="0"/>
              <a:t>RAM spec</a:t>
            </a:r>
            <a:br>
              <a:rPr lang="en-US" altLang="ko-KR" sz="1400" dirty="0"/>
            </a:br>
            <a:r>
              <a:rPr lang="en-US" altLang="ko-KR" sz="1400" dirty="0"/>
              <a:t>OS spec</a:t>
            </a:r>
          </a:p>
          <a:p>
            <a:r>
              <a:rPr lang="en-US" altLang="ko-KR" sz="1400" dirty="0"/>
              <a:t>…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360DDD6-25DF-4DF4-8AED-3768D77BE974}"/>
              </a:ext>
            </a:extLst>
          </p:cNvPr>
          <p:cNvSpPr/>
          <p:nvPr/>
        </p:nvSpPr>
        <p:spPr>
          <a:xfrm>
            <a:off x="6582214" y="3541442"/>
            <a:ext cx="4126038" cy="978003"/>
          </a:xfrm>
          <a:prstGeom prst="roundRect">
            <a:avLst/>
          </a:prstGeom>
          <a:solidFill>
            <a:schemeClr val="accent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Instance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Make by </a:t>
            </a:r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LevelType</a:t>
            </a:r>
            <a:endParaRPr lang="en-US" altLang="ko-KR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File (with JSON)</a:t>
            </a:r>
          </a:p>
        </p:txBody>
      </p:sp>
      <p:sp>
        <p:nvSpPr>
          <p:cNvPr id="36" name="설명선: 선(강조선) 35">
            <a:extLst>
              <a:ext uri="{FF2B5EF4-FFF2-40B4-BE49-F238E27FC236}">
                <a16:creationId xmlns:a16="http://schemas.microsoft.com/office/drawing/2014/main" id="{EE72247E-F185-47CB-A7C9-C3D76C5D2042}"/>
              </a:ext>
            </a:extLst>
          </p:cNvPr>
          <p:cNvSpPr/>
          <p:nvPr/>
        </p:nvSpPr>
        <p:spPr>
          <a:xfrm>
            <a:off x="7429541" y="4716241"/>
            <a:ext cx="3690852" cy="1585284"/>
          </a:xfrm>
          <a:prstGeom prst="accentCallout1">
            <a:avLst>
              <a:gd name="adj1" fmla="val 18750"/>
              <a:gd name="adj2" fmla="val -8333"/>
              <a:gd name="adj3" fmla="val -26491"/>
              <a:gd name="adj4" fmla="val -1853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1400" dirty="0"/>
          </a:p>
          <a:p>
            <a:r>
              <a:rPr lang="en-US" altLang="ko-KR" sz="1400" dirty="0" err="1"/>
              <a:t>ServiceType</a:t>
            </a:r>
            <a:endParaRPr lang="en-US" altLang="ko-KR" sz="1400" dirty="0"/>
          </a:p>
          <a:p>
            <a:r>
              <a:rPr lang="en-US" altLang="ko-KR" sz="1400" dirty="0" err="1"/>
              <a:t>LevelType</a:t>
            </a:r>
            <a:endParaRPr lang="en-US" altLang="ko-KR" sz="1400" dirty="0"/>
          </a:p>
          <a:p>
            <a:r>
              <a:rPr lang="en-US" altLang="ko-KR" sz="1400" dirty="0" err="1"/>
              <a:t>ServerType</a:t>
            </a:r>
            <a:endParaRPr lang="en-US" altLang="ko-KR" sz="1400" dirty="0"/>
          </a:p>
          <a:p>
            <a:r>
              <a:rPr lang="en-US" altLang="ko-KR" sz="1400" dirty="0" err="1"/>
              <a:t>PlaceType</a:t>
            </a:r>
            <a:endParaRPr lang="en-US" altLang="ko-KR" sz="1400" dirty="0"/>
          </a:p>
          <a:p>
            <a:r>
              <a:rPr lang="en-US" altLang="ko-KR" sz="1400" dirty="0"/>
              <a:t>Server Specification Template Id</a:t>
            </a:r>
          </a:p>
          <a:p>
            <a:r>
              <a:rPr lang="en-US" altLang="ko-KR" sz="1400" dirty="0"/>
              <a:t>…</a:t>
            </a:r>
          </a:p>
          <a:p>
            <a:endParaRPr lang="en-US" altLang="ko-KR" sz="1400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9310267B-6850-4824-84D4-F3CFCAC69BA7}"/>
              </a:ext>
            </a:extLst>
          </p:cNvPr>
          <p:cNvSpPr/>
          <p:nvPr/>
        </p:nvSpPr>
        <p:spPr>
          <a:xfrm>
            <a:off x="2463028" y="2950259"/>
            <a:ext cx="2183524" cy="42255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인스턴스 생성</a:t>
            </a:r>
          </a:p>
        </p:txBody>
      </p:sp>
      <p:cxnSp>
        <p:nvCxnSpPr>
          <p:cNvPr id="45" name="연결선: 구부러짐 44" descr="asdsaf">
            <a:extLst>
              <a:ext uri="{FF2B5EF4-FFF2-40B4-BE49-F238E27FC236}">
                <a16:creationId xmlns:a16="http://schemas.microsoft.com/office/drawing/2014/main" id="{FDB66EEE-8B2B-44C1-B1F2-F52285255601}"/>
              </a:ext>
            </a:extLst>
          </p:cNvPr>
          <p:cNvCxnSpPr>
            <a:cxnSpLocks/>
            <a:stCxn id="36" idx="2"/>
            <a:endCxn id="4" idx="2"/>
          </p:cNvCxnSpPr>
          <p:nvPr/>
        </p:nvCxnSpPr>
        <p:spPr>
          <a:xfrm rot="10800000" flipH="1">
            <a:off x="7429541" y="3159581"/>
            <a:ext cx="797906" cy="2349302"/>
          </a:xfrm>
          <a:prstGeom prst="curvedConnector4">
            <a:avLst>
              <a:gd name="adj1" fmla="val -28650"/>
              <a:gd name="adj2" fmla="val 66870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연결선: 구부러짐 54" descr="asdsaf">
            <a:extLst>
              <a:ext uri="{FF2B5EF4-FFF2-40B4-BE49-F238E27FC236}">
                <a16:creationId xmlns:a16="http://schemas.microsoft.com/office/drawing/2014/main" id="{2873EE67-B3C0-4255-B36C-22FA80546493}"/>
              </a:ext>
            </a:extLst>
          </p:cNvPr>
          <p:cNvCxnSpPr>
            <a:cxnSpLocks/>
            <a:stCxn id="41" idx="3"/>
            <a:endCxn id="4" idx="1"/>
          </p:cNvCxnSpPr>
          <p:nvPr/>
        </p:nvCxnSpPr>
        <p:spPr>
          <a:xfrm flipV="1">
            <a:off x="4646552" y="2808109"/>
            <a:ext cx="1517876" cy="35342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연결선: 구부러짐 58" descr="asdsaf">
            <a:extLst>
              <a:ext uri="{FF2B5EF4-FFF2-40B4-BE49-F238E27FC236}">
                <a16:creationId xmlns:a16="http://schemas.microsoft.com/office/drawing/2014/main" id="{FA7F6C0B-DBDF-4275-9940-C8E12537FABB}"/>
              </a:ext>
            </a:extLst>
          </p:cNvPr>
          <p:cNvCxnSpPr>
            <a:cxnSpLocks/>
            <a:stCxn id="3" idx="1"/>
            <a:endCxn id="41" idx="0"/>
          </p:cNvCxnSpPr>
          <p:nvPr/>
        </p:nvCxnSpPr>
        <p:spPr>
          <a:xfrm rot="10800000" flipH="1" flipV="1">
            <a:off x="2150756" y="1867987"/>
            <a:ext cx="1404033" cy="1082272"/>
          </a:xfrm>
          <a:prstGeom prst="curvedConnector4">
            <a:avLst>
              <a:gd name="adj1" fmla="val -29195"/>
              <a:gd name="adj2" fmla="val 82786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371EB168-1F00-46EB-A06D-541D275F6DAA}"/>
              </a:ext>
            </a:extLst>
          </p:cNvPr>
          <p:cNvSpPr/>
          <p:nvPr/>
        </p:nvSpPr>
        <p:spPr>
          <a:xfrm>
            <a:off x="2796967" y="3808998"/>
            <a:ext cx="3378461" cy="7280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Created Base</a:t>
            </a:r>
            <a:r>
              <a:rPr lang="ko-KR" altLang="en-US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</a:t>
            </a: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Image</a:t>
            </a:r>
          </a:p>
        </p:txBody>
      </p:sp>
      <p:sp>
        <p:nvSpPr>
          <p:cNvPr id="88" name="말풍선: 타원형 87">
            <a:extLst>
              <a:ext uri="{FF2B5EF4-FFF2-40B4-BE49-F238E27FC236}">
                <a16:creationId xmlns:a16="http://schemas.microsoft.com/office/drawing/2014/main" id="{6F5903C9-1152-43B1-9590-EAFEA81D174B}"/>
              </a:ext>
            </a:extLst>
          </p:cNvPr>
          <p:cNvSpPr/>
          <p:nvPr/>
        </p:nvSpPr>
        <p:spPr>
          <a:xfrm>
            <a:off x="9453180" y="1490459"/>
            <a:ext cx="2225978" cy="695190"/>
          </a:xfrm>
          <a:prstGeom prst="wedgeEllipseCallout">
            <a:avLst>
              <a:gd name="adj1" fmla="val -79291"/>
              <a:gd name="adj2" fmla="val -2431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각각의 재원 설정</a:t>
            </a:r>
          </a:p>
        </p:txBody>
      </p:sp>
      <p:sp>
        <p:nvSpPr>
          <p:cNvPr id="89" name="말풍선: 타원형 88">
            <a:extLst>
              <a:ext uri="{FF2B5EF4-FFF2-40B4-BE49-F238E27FC236}">
                <a16:creationId xmlns:a16="http://schemas.microsoft.com/office/drawing/2014/main" id="{9AE13F2E-F72E-4795-93F3-3A7A701029CD}"/>
              </a:ext>
            </a:extLst>
          </p:cNvPr>
          <p:cNvSpPr/>
          <p:nvPr/>
        </p:nvSpPr>
        <p:spPr>
          <a:xfrm>
            <a:off x="418256" y="4666368"/>
            <a:ext cx="2044772" cy="954023"/>
          </a:xfrm>
          <a:prstGeom prst="wedgeEllipseCallout">
            <a:avLst>
              <a:gd name="adj1" fmla="val 45527"/>
              <a:gd name="adj2" fmla="val -17342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with </a:t>
            </a:r>
            <a:r>
              <a:rPr lang="en-US" altLang="ko-KR" sz="1400" dirty="0" err="1">
                <a:solidFill>
                  <a:schemeClr val="tx1"/>
                </a:solidFill>
              </a:rPr>
              <a:t>ServiceType</a:t>
            </a:r>
            <a:r>
              <a:rPr lang="en-US" altLang="ko-KR" sz="1400" dirty="0">
                <a:solidFill>
                  <a:schemeClr val="tx1"/>
                </a:solidFill>
              </a:rPr>
              <a:t> &amp; </a:t>
            </a:r>
            <a:r>
              <a:rPr lang="en-US" altLang="ko-KR" sz="1400" dirty="0" err="1">
                <a:solidFill>
                  <a:schemeClr val="tx1"/>
                </a:solidFill>
              </a:rPr>
              <a:t>LevelType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2EBFAB03-EA55-49B6-9830-B7CF9BD81182}"/>
              </a:ext>
            </a:extLst>
          </p:cNvPr>
          <p:cNvSpPr/>
          <p:nvPr/>
        </p:nvSpPr>
        <p:spPr>
          <a:xfrm>
            <a:off x="2666331" y="5251993"/>
            <a:ext cx="3378461" cy="7280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Created Instance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By </a:t>
            </a:r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LevelType</a:t>
            </a:r>
            <a:endParaRPr lang="en-US" altLang="ko-KR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cxnSp>
        <p:nvCxnSpPr>
          <p:cNvPr id="72" name="연결선: 구부러짐 71" descr="asdsaf">
            <a:extLst>
              <a:ext uri="{FF2B5EF4-FFF2-40B4-BE49-F238E27FC236}">
                <a16:creationId xmlns:a16="http://schemas.microsoft.com/office/drawing/2014/main" id="{56E8A4EB-54AC-4012-9517-720333543CA0}"/>
              </a:ext>
            </a:extLst>
          </p:cNvPr>
          <p:cNvCxnSpPr>
            <a:cxnSpLocks/>
            <a:stCxn id="41" idx="3"/>
            <a:endCxn id="70" idx="0"/>
          </p:cNvCxnSpPr>
          <p:nvPr/>
        </p:nvCxnSpPr>
        <p:spPr>
          <a:xfrm flipH="1">
            <a:off x="4486198" y="3161538"/>
            <a:ext cx="160354" cy="647460"/>
          </a:xfrm>
          <a:prstGeom prst="curvedConnector4">
            <a:avLst>
              <a:gd name="adj1" fmla="val -142560"/>
              <a:gd name="adj2" fmla="val 66316"/>
            </a:avLst>
          </a:prstGeom>
          <a:ln w="28575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연결선: 구부러짐 94" descr="asdsaf">
            <a:extLst>
              <a:ext uri="{FF2B5EF4-FFF2-40B4-BE49-F238E27FC236}">
                <a16:creationId xmlns:a16="http://schemas.microsoft.com/office/drawing/2014/main" id="{034A4188-C7C2-4AFD-9488-12D7C5884356}"/>
              </a:ext>
            </a:extLst>
          </p:cNvPr>
          <p:cNvCxnSpPr>
            <a:cxnSpLocks/>
            <a:stCxn id="90" idx="0"/>
            <a:endCxn id="3" idx="3"/>
          </p:cNvCxnSpPr>
          <p:nvPr/>
        </p:nvCxnSpPr>
        <p:spPr>
          <a:xfrm rot="5400000" flipH="1" flipV="1">
            <a:off x="2965189" y="3258360"/>
            <a:ext cx="3384006" cy="603261"/>
          </a:xfrm>
          <a:prstGeom prst="curvedConnector4">
            <a:avLst>
              <a:gd name="adj1" fmla="val 39514"/>
              <a:gd name="adj2" fmla="val 137894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구부러짐 7" descr="asdsaf">
            <a:extLst>
              <a:ext uri="{FF2B5EF4-FFF2-40B4-BE49-F238E27FC236}">
                <a16:creationId xmlns:a16="http://schemas.microsoft.com/office/drawing/2014/main" id="{A613D3F4-B968-40F8-9B03-5A190591BD43}"/>
              </a:ext>
            </a:extLst>
          </p:cNvPr>
          <p:cNvCxnSpPr>
            <a:cxnSpLocks/>
            <a:stCxn id="41" idx="3"/>
            <a:endCxn id="17" idx="1"/>
          </p:cNvCxnSpPr>
          <p:nvPr/>
        </p:nvCxnSpPr>
        <p:spPr>
          <a:xfrm>
            <a:off x="4646552" y="3161538"/>
            <a:ext cx="1935662" cy="868906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CDC91E-6C49-427F-8A04-73AEA5B122B8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오토 스케일링 정책에 의한 서버 인스턴스 생성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(with AWS)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33379B3-69FF-4E4D-A22D-B1D71EE464AA}"/>
              </a:ext>
            </a:extLst>
          </p:cNvPr>
          <p:cNvSpPr/>
          <p:nvPr/>
        </p:nvSpPr>
        <p:spPr>
          <a:xfrm>
            <a:off x="2150757" y="1158312"/>
            <a:ext cx="2808066" cy="8600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Server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Control Server</a:t>
            </a:r>
          </a:p>
        </p:txBody>
      </p:sp>
      <p:cxnSp>
        <p:nvCxnSpPr>
          <p:cNvPr id="10" name="연결선: 구부러짐 9" descr="asdsaf">
            <a:extLst>
              <a:ext uri="{FF2B5EF4-FFF2-40B4-BE49-F238E27FC236}">
                <a16:creationId xmlns:a16="http://schemas.microsoft.com/office/drawing/2014/main" id="{36EB104A-1A1F-4E34-9DDE-12EC13DC5E54}"/>
              </a:ext>
            </a:extLst>
          </p:cNvPr>
          <p:cNvCxnSpPr>
            <a:cxnSpLocks/>
            <a:stCxn id="25" idx="0"/>
            <a:endCxn id="19" idx="2"/>
          </p:cNvCxnSpPr>
          <p:nvPr/>
        </p:nvCxnSpPr>
        <p:spPr>
          <a:xfrm rot="16200000" flipV="1">
            <a:off x="6967463" y="3344802"/>
            <a:ext cx="737730" cy="723893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연결선: 구부러짐 16" descr="asdsaf">
            <a:extLst>
              <a:ext uri="{FF2B5EF4-FFF2-40B4-BE49-F238E27FC236}">
                <a16:creationId xmlns:a16="http://schemas.microsoft.com/office/drawing/2014/main" id="{D1148630-A5D3-4DA8-BE64-4F47D59A46AC}"/>
              </a:ext>
            </a:extLst>
          </p:cNvPr>
          <p:cNvCxnSpPr>
            <a:cxnSpLocks/>
            <a:stCxn id="19" idx="3"/>
            <a:endCxn id="35" idx="1"/>
          </p:cNvCxnSpPr>
          <p:nvPr/>
        </p:nvCxnSpPr>
        <p:spPr>
          <a:xfrm flipH="1" flipV="1">
            <a:off x="7698274" y="1607738"/>
            <a:ext cx="367869" cy="1518867"/>
          </a:xfrm>
          <a:prstGeom prst="curvedConnector5">
            <a:avLst>
              <a:gd name="adj1" fmla="val -62142"/>
              <a:gd name="adj2" fmla="val 44971"/>
              <a:gd name="adj3" fmla="val 162142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89A3092-CF96-4D11-821B-4BEAB3CC74E2}"/>
              </a:ext>
            </a:extLst>
          </p:cNvPr>
          <p:cNvSpPr/>
          <p:nvPr/>
        </p:nvSpPr>
        <p:spPr>
          <a:xfrm>
            <a:off x="5882619" y="2915326"/>
            <a:ext cx="2183524" cy="42255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인스턴스 생성</a:t>
            </a: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6B18B862-E048-4B4D-BB5A-4E9F579B6202}"/>
              </a:ext>
            </a:extLst>
          </p:cNvPr>
          <p:cNvSpPr/>
          <p:nvPr/>
        </p:nvSpPr>
        <p:spPr>
          <a:xfrm>
            <a:off x="6009043" y="4075614"/>
            <a:ext cx="3378461" cy="7280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Created Instance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By </a:t>
            </a:r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LevelType</a:t>
            </a:r>
            <a:endParaRPr lang="en-US" altLang="ko-KR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cxnSp>
        <p:nvCxnSpPr>
          <p:cNvPr id="27" name="연결선: 구부러짐 26" descr="asdsaf">
            <a:extLst>
              <a:ext uri="{FF2B5EF4-FFF2-40B4-BE49-F238E27FC236}">
                <a16:creationId xmlns:a16="http://schemas.microsoft.com/office/drawing/2014/main" id="{A0FECD2B-71EB-46F5-A6E1-A6BC938365C2}"/>
              </a:ext>
            </a:extLst>
          </p:cNvPr>
          <p:cNvCxnSpPr>
            <a:cxnSpLocks/>
            <a:stCxn id="19" idx="0"/>
            <a:endCxn id="6" idx="3"/>
          </p:cNvCxnSpPr>
          <p:nvPr/>
        </p:nvCxnSpPr>
        <p:spPr>
          <a:xfrm rot="16200000" flipV="1">
            <a:off x="5303098" y="1244043"/>
            <a:ext cx="1327009" cy="2015558"/>
          </a:xfrm>
          <a:prstGeom prst="curvedConnector2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D04EFAF4-D547-4E34-9AAC-240F5D201FB4}"/>
              </a:ext>
            </a:extLst>
          </p:cNvPr>
          <p:cNvSpPr/>
          <p:nvPr/>
        </p:nvSpPr>
        <p:spPr>
          <a:xfrm>
            <a:off x="7698274" y="1243706"/>
            <a:ext cx="3378461" cy="7280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Created Base Image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02976070-3CC1-4455-B6A2-8DA79FE68E6F}"/>
              </a:ext>
            </a:extLst>
          </p:cNvPr>
          <p:cNvSpPr/>
          <p:nvPr/>
        </p:nvSpPr>
        <p:spPr>
          <a:xfrm>
            <a:off x="832785" y="2481504"/>
            <a:ext cx="4126038" cy="978003"/>
          </a:xfrm>
          <a:prstGeom prst="roundRect">
            <a:avLst/>
          </a:prstGeom>
          <a:solidFill>
            <a:schemeClr val="accent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Instance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Make by Auto Scaling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File (with JSON)</a:t>
            </a:r>
          </a:p>
        </p:txBody>
      </p:sp>
      <p:sp>
        <p:nvSpPr>
          <p:cNvPr id="14" name="설명선: 선(강조선) 13">
            <a:extLst>
              <a:ext uri="{FF2B5EF4-FFF2-40B4-BE49-F238E27FC236}">
                <a16:creationId xmlns:a16="http://schemas.microsoft.com/office/drawing/2014/main" id="{D1A17D11-6856-4491-9BA5-50ED24432DF9}"/>
              </a:ext>
            </a:extLst>
          </p:cNvPr>
          <p:cNvSpPr/>
          <p:nvPr/>
        </p:nvSpPr>
        <p:spPr>
          <a:xfrm>
            <a:off x="1304546" y="3706748"/>
            <a:ext cx="4126037" cy="1562935"/>
          </a:xfrm>
          <a:prstGeom prst="accentCallout1">
            <a:avLst>
              <a:gd name="adj1" fmla="val 18750"/>
              <a:gd name="adj2" fmla="val -8333"/>
              <a:gd name="adj3" fmla="val -48209"/>
              <a:gd name="adj4" fmla="val 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dirty="0" err="1"/>
              <a:t>ServiceType</a:t>
            </a:r>
            <a:endParaRPr lang="en-US" altLang="ko-KR" sz="1400" dirty="0"/>
          </a:p>
          <a:p>
            <a:r>
              <a:rPr lang="en-US" altLang="ko-KR" sz="1400" dirty="0" err="1"/>
              <a:t>LevelType</a:t>
            </a:r>
            <a:r>
              <a:rPr lang="en-US" altLang="ko-KR" sz="1400" dirty="0"/>
              <a:t>: : </a:t>
            </a:r>
            <a:r>
              <a:rPr lang="en-US" altLang="ko-KR" sz="1400" dirty="0">
                <a:latin typeface="+mn-ea"/>
              </a:rPr>
              <a:t>Basic, Intermediate, Advanced …</a:t>
            </a:r>
            <a:endParaRPr lang="en-US" altLang="ko-KR" sz="1400" dirty="0"/>
          </a:p>
          <a:p>
            <a:r>
              <a:rPr lang="en-US" altLang="ko-KR" sz="1400" dirty="0" err="1"/>
              <a:t>ServerType</a:t>
            </a:r>
            <a:endParaRPr lang="en-US" altLang="ko-KR" sz="1400" dirty="0"/>
          </a:p>
          <a:p>
            <a:r>
              <a:rPr lang="en-US" altLang="ko-KR" sz="1400" dirty="0" err="1"/>
              <a:t>PlaceType</a:t>
            </a:r>
            <a:endParaRPr lang="en-US" altLang="ko-KR" sz="1400" dirty="0"/>
          </a:p>
          <a:p>
            <a:r>
              <a:rPr lang="en-US" altLang="ko-KR" sz="1400" dirty="0"/>
              <a:t>Created Image Id (</a:t>
            </a:r>
            <a:r>
              <a:rPr lang="en-US" altLang="ko-KR" sz="1400" dirty="0" err="1"/>
              <a:t>LevelType</a:t>
            </a:r>
            <a:r>
              <a:rPr lang="en-US" altLang="ko-KR" sz="1400" dirty="0"/>
              <a:t>)</a:t>
            </a:r>
          </a:p>
          <a:p>
            <a:r>
              <a:rPr lang="en-US" altLang="ko-KR" sz="1400" dirty="0"/>
              <a:t>…</a:t>
            </a:r>
          </a:p>
          <a:p>
            <a:endParaRPr lang="en-US" altLang="ko-KR" sz="1400" dirty="0"/>
          </a:p>
        </p:txBody>
      </p:sp>
      <p:cxnSp>
        <p:nvCxnSpPr>
          <p:cNvPr id="60" name="연결선: 구부러짐 59" descr="asdsaf">
            <a:extLst>
              <a:ext uri="{FF2B5EF4-FFF2-40B4-BE49-F238E27FC236}">
                <a16:creationId xmlns:a16="http://schemas.microsoft.com/office/drawing/2014/main" id="{4B625E06-1653-4AA6-A8D8-7AA2F78F1E76}"/>
              </a:ext>
            </a:extLst>
          </p:cNvPr>
          <p:cNvCxnSpPr>
            <a:cxnSpLocks/>
            <a:stCxn id="19" idx="0"/>
            <a:endCxn id="59" idx="0"/>
          </p:cNvCxnSpPr>
          <p:nvPr/>
        </p:nvCxnSpPr>
        <p:spPr>
          <a:xfrm rot="16200000" flipV="1">
            <a:off x="4718182" y="659126"/>
            <a:ext cx="433822" cy="4078577"/>
          </a:xfrm>
          <a:prstGeom prst="curvedConnector3">
            <a:avLst>
              <a:gd name="adj1" fmla="val 152694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50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CDC91E-6C49-427F-8A04-73AEA5B122B8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레벨 정책에 따른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Backend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서비스에 대한 </a:t>
            </a:r>
            <a:r>
              <a:rPr lang="ko-KR" altLang="en-US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스팩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재조정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(with AWS)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33379B3-69FF-4E4D-A22D-B1D71EE464AA}"/>
              </a:ext>
            </a:extLst>
          </p:cNvPr>
          <p:cNvSpPr/>
          <p:nvPr/>
        </p:nvSpPr>
        <p:spPr>
          <a:xfrm>
            <a:off x="2150757" y="1158312"/>
            <a:ext cx="2808066" cy="8600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Server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Control Server</a:t>
            </a:r>
          </a:p>
        </p:txBody>
      </p:sp>
      <p:cxnSp>
        <p:nvCxnSpPr>
          <p:cNvPr id="10" name="연결선: 구부러짐 9" descr="asdsaf">
            <a:extLst>
              <a:ext uri="{FF2B5EF4-FFF2-40B4-BE49-F238E27FC236}">
                <a16:creationId xmlns:a16="http://schemas.microsoft.com/office/drawing/2014/main" id="{36EB104A-1A1F-4E34-9DDE-12EC13DC5E54}"/>
              </a:ext>
            </a:extLst>
          </p:cNvPr>
          <p:cNvCxnSpPr>
            <a:cxnSpLocks/>
            <a:stCxn id="25" idx="2"/>
            <a:endCxn id="19" idx="3"/>
          </p:cNvCxnSpPr>
          <p:nvPr/>
        </p:nvCxnSpPr>
        <p:spPr>
          <a:xfrm rot="5400000">
            <a:off x="8476628" y="2522912"/>
            <a:ext cx="509913" cy="1521078"/>
          </a:xfrm>
          <a:prstGeom prst="curvedConnector2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89A3092-CF96-4D11-821B-4BEAB3CC74E2}"/>
              </a:ext>
            </a:extLst>
          </p:cNvPr>
          <p:cNvSpPr/>
          <p:nvPr/>
        </p:nvSpPr>
        <p:spPr>
          <a:xfrm>
            <a:off x="5566867" y="3327129"/>
            <a:ext cx="2404178" cy="42255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Reconfiguration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6B18B862-E048-4B4D-BB5A-4E9F579B6202}"/>
              </a:ext>
            </a:extLst>
          </p:cNvPr>
          <p:cNvSpPr/>
          <p:nvPr/>
        </p:nvSpPr>
        <p:spPr>
          <a:xfrm>
            <a:off x="8088090" y="1376101"/>
            <a:ext cx="2808066" cy="16523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Backend Services</a:t>
            </a: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DynamoDB</a:t>
            </a:r>
          </a:p>
          <a:p>
            <a:pPr algn="ctr"/>
            <a:r>
              <a:rPr lang="en-US" altLang="ko-KR" dirty="0" err="1">
                <a:solidFill>
                  <a:schemeClr val="tx1"/>
                </a:solidFill>
              </a:rPr>
              <a:t>ElasticCache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MQ</a:t>
            </a:r>
          </a:p>
          <a:p>
            <a:pPr algn="ctr"/>
            <a:r>
              <a:rPr lang="en-US" altLang="ko-KR" dirty="0" err="1">
                <a:solidFill>
                  <a:schemeClr val="tx1"/>
                </a:solidFill>
              </a:rPr>
              <a:t>etc</a:t>
            </a:r>
            <a:r>
              <a:rPr lang="en-US" altLang="ko-KR" dirty="0">
                <a:solidFill>
                  <a:schemeClr val="tx1"/>
                </a:solidFill>
              </a:rPr>
              <a:t> …</a:t>
            </a:r>
          </a:p>
        </p:txBody>
      </p:sp>
      <p:cxnSp>
        <p:nvCxnSpPr>
          <p:cNvPr id="27" name="연결선: 구부러짐 26" descr="asdsaf">
            <a:extLst>
              <a:ext uri="{FF2B5EF4-FFF2-40B4-BE49-F238E27FC236}">
                <a16:creationId xmlns:a16="http://schemas.microsoft.com/office/drawing/2014/main" id="{A0FECD2B-71EB-46F5-A6E1-A6BC938365C2}"/>
              </a:ext>
            </a:extLst>
          </p:cNvPr>
          <p:cNvCxnSpPr>
            <a:cxnSpLocks/>
            <a:stCxn id="19" idx="0"/>
            <a:endCxn id="6" idx="3"/>
          </p:cNvCxnSpPr>
          <p:nvPr/>
        </p:nvCxnSpPr>
        <p:spPr>
          <a:xfrm rot="16200000" flipV="1">
            <a:off x="4994484" y="1552656"/>
            <a:ext cx="1738812" cy="1810133"/>
          </a:xfrm>
          <a:prstGeom prst="curvedConnector2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02976070-3CC1-4455-B6A2-8DA79FE68E6F}"/>
              </a:ext>
            </a:extLst>
          </p:cNvPr>
          <p:cNvSpPr/>
          <p:nvPr/>
        </p:nvSpPr>
        <p:spPr>
          <a:xfrm>
            <a:off x="927881" y="2942361"/>
            <a:ext cx="4126038" cy="978003"/>
          </a:xfrm>
          <a:prstGeom prst="roundRect">
            <a:avLst/>
          </a:prstGeom>
          <a:solidFill>
            <a:schemeClr val="accent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Backend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Reconfigure by </a:t>
            </a:r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LevelType</a:t>
            </a:r>
            <a:endParaRPr lang="en-US" altLang="ko-KR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File (with JSON)</a:t>
            </a:r>
          </a:p>
        </p:txBody>
      </p:sp>
      <p:sp>
        <p:nvSpPr>
          <p:cNvPr id="14" name="설명선: 선(강조선) 13">
            <a:extLst>
              <a:ext uri="{FF2B5EF4-FFF2-40B4-BE49-F238E27FC236}">
                <a16:creationId xmlns:a16="http://schemas.microsoft.com/office/drawing/2014/main" id="{D1A17D11-6856-4491-9BA5-50ED24432DF9}"/>
              </a:ext>
            </a:extLst>
          </p:cNvPr>
          <p:cNvSpPr/>
          <p:nvPr/>
        </p:nvSpPr>
        <p:spPr>
          <a:xfrm>
            <a:off x="1502118" y="4205044"/>
            <a:ext cx="4876735" cy="1230149"/>
          </a:xfrm>
          <a:prstGeom prst="accentCallout1">
            <a:avLst>
              <a:gd name="adj1" fmla="val 18750"/>
              <a:gd name="adj2" fmla="val -8333"/>
              <a:gd name="adj3" fmla="val -48209"/>
              <a:gd name="adj4" fmla="val 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dirty="0" err="1"/>
              <a:t>ServiceType</a:t>
            </a:r>
            <a:endParaRPr lang="en-US" altLang="ko-KR" sz="1400" dirty="0"/>
          </a:p>
          <a:p>
            <a:r>
              <a:rPr lang="en-US" altLang="ko-KR" sz="1400" dirty="0" err="1"/>
              <a:t>LevelType</a:t>
            </a:r>
            <a:r>
              <a:rPr lang="en-US" altLang="ko-KR" sz="1400" dirty="0"/>
              <a:t>: </a:t>
            </a:r>
            <a:r>
              <a:rPr lang="en-US" altLang="ko-KR" sz="1400" dirty="0">
                <a:latin typeface="+mn-ea"/>
              </a:rPr>
              <a:t>Basic, Intermediate, Advanced, Enterprise-1 …</a:t>
            </a:r>
            <a:endParaRPr lang="en-US" altLang="ko-KR" sz="1400" dirty="0"/>
          </a:p>
          <a:p>
            <a:r>
              <a:rPr lang="en-US" altLang="ko-KR" sz="1400" dirty="0" err="1"/>
              <a:t>AwsType</a:t>
            </a:r>
            <a:endParaRPr lang="en-US" altLang="ko-KR" sz="1400" dirty="0"/>
          </a:p>
          <a:p>
            <a:r>
              <a:rPr lang="en-US" altLang="ko-KR" sz="1400" dirty="0"/>
              <a:t>Server Specification Template Id</a:t>
            </a:r>
          </a:p>
          <a:p>
            <a:r>
              <a:rPr lang="en-US" altLang="ko-KR" sz="1400" dirty="0"/>
              <a:t>…</a:t>
            </a:r>
          </a:p>
          <a:p>
            <a:endParaRPr lang="en-US" altLang="ko-KR" sz="1400" dirty="0"/>
          </a:p>
        </p:txBody>
      </p:sp>
      <p:cxnSp>
        <p:nvCxnSpPr>
          <p:cNvPr id="60" name="연결선: 구부러짐 59" descr="asdsaf">
            <a:extLst>
              <a:ext uri="{FF2B5EF4-FFF2-40B4-BE49-F238E27FC236}">
                <a16:creationId xmlns:a16="http://schemas.microsoft.com/office/drawing/2014/main" id="{4B625E06-1653-4AA6-A8D8-7AA2F78F1E76}"/>
              </a:ext>
            </a:extLst>
          </p:cNvPr>
          <p:cNvCxnSpPr>
            <a:cxnSpLocks/>
            <a:stCxn id="19" idx="0"/>
            <a:endCxn id="59" idx="0"/>
          </p:cNvCxnSpPr>
          <p:nvPr/>
        </p:nvCxnSpPr>
        <p:spPr>
          <a:xfrm rot="16200000" flipV="1">
            <a:off x="4687544" y="1245717"/>
            <a:ext cx="384768" cy="3778056"/>
          </a:xfrm>
          <a:prstGeom prst="curvedConnector3">
            <a:avLst>
              <a:gd name="adj1" fmla="val 159412"/>
            </a:avLst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55A3C3A-21DE-45D3-B48B-B95ADCB9D808}"/>
              </a:ext>
            </a:extLst>
          </p:cNvPr>
          <p:cNvSpPr txBox="1"/>
          <p:nvPr/>
        </p:nvSpPr>
        <p:spPr>
          <a:xfrm>
            <a:off x="440729" y="677318"/>
            <a:ext cx="5864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>
                <a:solidFill>
                  <a:srgbClr val="FF0000"/>
                </a:solidFill>
                <a:latin typeface="+mn-ea"/>
              </a:rPr>
              <a:t>진행시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해당 서비스 점검 필요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!!! (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최대 수십시간의 점검 발생 가능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3282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시스템 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EC2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사용량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FCF58AF-24C3-4F31-A124-1F8DC0133E70}"/>
              </a:ext>
            </a:extLst>
          </p:cNvPr>
          <p:cNvSpPr/>
          <p:nvPr/>
        </p:nvSpPr>
        <p:spPr>
          <a:xfrm>
            <a:off x="508870" y="717971"/>
            <a:ext cx="116137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>
                <a:latin typeface="+mn-ea"/>
              </a:rPr>
              <a:t>Location &amp; SPEC</a:t>
            </a:r>
          </a:p>
          <a:p>
            <a:r>
              <a:rPr lang="en-US" altLang="ko-KR" sz="1400" dirty="0">
                <a:latin typeface="+mn-ea"/>
              </a:rPr>
              <a:t>    - Region : Oregon</a:t>
            </a:r>
          </a:p>
          <a:p>
            <a:r>
              <a:rPr lang="en-US" altLang="ko-KR" sz="1400" dirty="0">
                <a:latin typeface="+mn-ea"/>
              </a:rPr>
              <a:t>    - Model : </a:t>
            </a:r>
            <a:r>
              <a:rPr lang="en-US" altLang="ko-KR" sz="1400" dirty="0"/>
              <a:t>m7i.2xlarge(v</a:t>
            </a:r>
            <a:r>
              <a:rPr lang="en-US" altLang="ko-KR" sz="1400" dirty="0">
                <a:latin typeface="+mn-ea"/>
              </a:rPr>
              <a:t>CPU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: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8Core,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MEMORY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: 32GB) / </a:t>
            </a:r>
            <a:r>
              <a:rPr lang="ko-KR" altLang="en-US" sz="1400" dirty="0">
                <a:solidFill>
                  <a:srgbClr val="FF0000"/>
                </a:solidFill>
              </a:rPr>
              <a:t>현재 사용량 </a:t>
            </a:r>
            <a:r>
              <a:rPr lang="en-US" altLang="ko-KR" sz="1400" dirty="0">
                <a:solidFill>
                  <a:srgbClr val="FF0000"/>
                </a:solidFill>
              </a:rPr>
              <a:t>: CPU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dirty="0">
                <a:solidFill>
                  <a:srgbClr val="FF0000"/>
                </a:solidFill>
              </a:rPr>
              <a:t>30%</a:t>
            </a:r>
            <a:r>
              <a:rPr lang="ko-KR" altLang="en-US" sz="1400" dirty="0">
                <a:solidFill>
                  <a:srgbClr val="FF0000"/>
                </a:solidFill>
              </a:rPr>
              <a:t>미만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메모리 </a:t>
            </a:r>
            <a:r>
              <a:rPr lang="en-US" altLang="ko-KR" sz="1400" dirty="0">
                <a:solidFill>
                  <a:srgbClr val="FF0000"/>
                </a:solidFill>
              </a:rPr>
              <a:t>: 10%</a:t>
            </a:r>
            <a:r>
              <a:rPr lang="ko-KR" altLang="en-US" sz="1400" dirty="0">
                <a:solidFill>
                  <a:srgbClr val="FF0000"/>
                </a:solidFill>
              </a:rPr>
              <a:t>미만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  - DISK : 60GB(gp3)</a:t>
            </a:r>
          </a:p>
          <a:p>
            <a:r>
              <a:rPr lang="en-US" altLang="ko-KR" sz="1400" dirty="0">
                <a:latin typeface="+mn-ea"/>
              </a:rPr>
              <a:t>    - Network : Max </a:t>
            </a:r>
            <a:r>
              <a:rPr lang="en-US" altLang="ko-KR" sz="1400" dirty="0"/>
              <a:t>12,500Mb/s = 1,562.5MB/s</a:t>
            </a:r>
          </a:p>
          <a:p>
            <a:r>
              <a:rPr lang="en-US" altLang="ko-KR" sz="1400" dirty="0"/>
              <a:t>        </a:t>
            </a:r>
          </a:p>
          <a:p>
            <a:r>
              <a:rPr lang="en-US" altLang="ko-KR" sz="1600" dirty="0"/>
              <a:t>2. </a:t>
            </a:r>
            <a:r>
              <a:rPr lang="ko-KR" altLang="en-US" sz="1600" dirty="0"/>
              <a:t>현재 </a:t>
            </a:r>
            <a:r>
              <a:rPr lang="en-US" altLang="ko-KR" sz="1600" dirty="0"/>
              <a:t>EC2 </a:t>
            </a:r>
            <a:r>
              <a:rPr lang="ko-KR" altLang="en-US" sz="1600" dirty="0"/>
              <a:t>수량</a:t>
            </a:r>
            <a:endParaRPr lang="en-US" altLang="ko-KR" sz="1600" dirty="0"/>
          </a:p>
          <a:p>
            <a:r>
              <a:rPr lang="en-US" altLang="ko-KR" dirty="0"/>
              <a:t>    </a:t>
            </a:r>
            <a:r>
              <a:rPr lang="en-US" altLang="ko-KR" sz="1400" dirty="0"/>
              <a:t>- m7i.2xlarge(37</a:t>
            </a:r>
            <a:r>
              <a:rPr lang="ko-KR" altLang="en-US" sz="1400" dirty="0"/>
              <a:t>개</a:t>
            </a:r>
            <a:r>
              <a:rPr lang="en-US" altLang="ko-KR" sz="1400" dirty="0"/>
              <a:t>), t2.medium(1</a:t>
            </a:r>
            <a:r>
              <a:rPr lang="ko-KR" altLang="en-US" sz="1400" dirty="0"/>
              <a:t>개</a:t>
            </a:r>
            <a:r>
              <a:rPr lang="en-US" altLang="ko-KR" sz="1400" dirty="0"/>
              <a:t>), t2.micro(15</a:t>
            </a:r>
            <a:r>
              <a:rPr lang="ko-KR" altLang="en-US" sz="1400" dirty="0"/>
              <a:t>개</a:t>
            </a:r>
            <a:r>
              <a:rPr lang="en-US" altLang="ko-KR" sz="1400" dirty="0"/>
              <a:t>), t2.small(4</a:t>
            </a:r>
            <a:r>
              <a:rPr lang="ko-KR" altLang="en-US" sz="1400" dirty="0"/>
              <a:t>개</a:t>
            </a:r>
            <a:r>
              <a:rPr lang="en-US" altLang="ko-KR" sz="1400" dirty="0"/>
              <a:t>), t3.large(6</a:t>
            </a:r>
            <a:r>
              <a:rPr lang="ko-KR" altLang="en-US" sz="1400" dirty="0"/>
              <a:t>개</a:t>
            </a:r>
            <a:r>
              <a:rPr lang="en-US" altLang="ko-KR" sz="1400" dirty="0"/>
              <a:t>), t3.medium(4</a:t>
            </a:r>
            <a:r>
              <a:rPr lang="ko-KR" altLang="en-US" sz="1400" dirty="0"/>
              <a:t>개</a:t>
            </a:r>
            <a:r>
              <a:rPr lang="en-US" altLang="ko-KR" sz="1400" dirty="0"/>
              <a:t>), t2.small(1</a:t>
            </a:r>
            <a:r>
              <a:rPr lang="ko-KR" altLang="en-US" sz="1400" dirty="0"/>
              <a:t>개</a:t>
            </a:r>
            <a:r>
              <a:rPr lang="en-US" altLang="ko-KR" sz="1400" dirty="0"/>
              <a:t>), t3.xlarge(2</a:t>
            </a:r>
            <a:r>
              <a:rPr lang="ko-KR" altLang="en-US" sz="1400" dirty="0"/>
              <a:t>개</a:t>
            </a:r>
            <a:r>
              <a:rPr lang="en-US" altLang="ko-KR" sz="1400" dirty="0"/>
              <a:t>)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1A9F93B-FD58-41B4-B84A-4749115E7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725980"/>
              </p:ext>
            </p:extLst>
          </p:nvPr>
        </p:nvGraphicFramePr>
        <p:xfrm>
          <a:off x="549510" y="2641404"/>
          <a:ext cx="6530307" cy="3713167"/>
        </p:xfrm>
        <a:graphic>
          <a:graphicData uri="http://schemas.openxmlformats.org/drawingml/2006/table">
            <a:tbl>
              <a:tblPr/>
              <a:tblGrid>
                <a:gridCol w="1688473">
                  <a:extLst>
                    <a:ext uri="{9D8B030D-6E8A-4147-A177-3AD203B41FA5}">
                      <a16:colId xmlns:a16="http://schemas.microsoft.com/office/drawing/2014/main" val="2072398702"/>
                    </a:ext>
                  </a:extLst>
                </a:gridCol>
                <a:gridCol w="609084">
                  <a:extLst>
                    <a:ext uri="{9D8B030D-6E8A-4147-A177-3AD203B41FA5}">
                      <a16:colId xmlns:a16="http://schemas.microsoft.com/office/drawing/2014/main" val="286019918"/>
                    </a:ext>
                  </a:extLst>
                </a:gridCol>
                <a:gridCol w="1148779">
                  <a:extLst>
                    <a:ext uri="{9D8B030D-6E8A-4147-A177-3AD203B41FA5}">
                      <a16:colId xmlns:a16="http://schemas.microsoft.com/office/drawing/2014/main" val="2004186259"/>
                    </a:ext>
                  </a:extLst>
                </a:gridCol>
                <a:gridCol w="1002290">
                  <a:extLst>
                    <a:ext uri="{9D8B030D-6E8A-4147-A177-3AD203B41FA5}">
                      <a16:colId xmlns:a16="http://schemas.microsoft.com/office/drawing/2014/main" val="28097008"/>
                    </a:ext>
                  </a:extLst>
                </a:gridCol>
                <a:gridCol w="1025421">
                  <a:extLst>
                    <a:ext uri="{9D8B030D-6E8A-4147-A177-3AD203B41FA5}">
                      <a16:colId xmlns:a16="http://schemas.microsoft.com/office/drawing/2014/main" val="4256697048"/>
                    </a:ext>
                  </a:extLst>
                </a:gridCol>
                <a:gridCol w="1056260">
                  <a:extLst>
                    <a:ext uri="{9D8B030D-6E8A-4147-A177-3AD203B41FA5}">
                      <a16:colId xmlns:a16="http://schemas.microsoft.com/office/drawing/2014/main" val="2359770765"/>
                    </a:ext>
                  </a:extLst>
                </a:gridCol>
              </a:tblGrid>
              <a:tr h="25030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AWS EC2 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EBS 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비용 계산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575268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환율</a:t>
                      </a: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1430</a:t>
                      </a: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88628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인스턴스 유형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수량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시간당 요금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일일 비용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비용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비용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107759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m7i.2xlarge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0.4032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358.04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10,741.25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15,359,985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6861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t2.medium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0.0464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33.41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47,773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309438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t2.micro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0.0116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4.18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125.28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179,150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424114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t2.small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0.0230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66.24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94,723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149264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t3.large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0.0832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11.98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359.42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513,976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50214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t3.medium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0.0416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3.99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119.81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171,325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737560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t3.small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0.0208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0.50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14.98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21,416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09238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t3.xlarge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0.1664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7.99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239.62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342,651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467314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합계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11,700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16,731,000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483860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692849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EBS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볼륨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용량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GB)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단위 요금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비용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비용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691856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gp3 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인스턴스당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GB)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4,140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$0.08/GB-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473,616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068697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162966"/>
                  </a:ext>
                </a:extLst>
              </a:tr>
              <a:tr h="13318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총 비용 요약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1994632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항목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금액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금액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915605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EC2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인스턴스 총 비용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(30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11,700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16,731,000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622432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EBS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비용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(30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473,616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61176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총 비용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(30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12,031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17,204,616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026105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005581"/>
                  </a:ext>
                </a:extLst>
              </a:tr>
              <a:tr h="13318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참고사항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784797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환율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 USD = 1,430 KRW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561899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리전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US West (Oregon)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381792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EBS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타입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gp3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07001"/>
                  </a:ext>
                </a:extLst>
              </a:tr>
              <a:tr h="133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가격 기준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온디맨드 가격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14" marR="4514" marT="4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412428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7815143-840D-404D-94E8-406EB4499559}"/>
              </a:ext>
            </a:extLst>
          </p:cNvPr>
          <p:cNvSpPr/>
          <p:nvPr/>
        </p:nvSpPr>
        <p:spPr>
          <a:xfrm>
            <a:off x="945611" y="6479352"/>
            <a:ext cx="40501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(*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단순 산술 계산으로 실제 비용과 다를 수 있음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035A084-5419-48E6-8A54-961F39129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048" y="4832627"/>
            <a:ext cx="7064619" cy="164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33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시스템 </a:t>
            </a:r>
            <a:r>
              <a:rPr lang="en-US" altLang="ko-KR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ElastiCache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Redis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사용량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FCF58AF-24C3-4F31-A124-1F8DC0133E70}"/>
              </a:ext>
            </a:extLst>
          </p:cNvPr>
          <p:cNvSpPr/>
          <p:nvPr/>
        </p:nvSpPr>
        <p:spPr>
          <a:xfrm>
            <a:off x="508870" y="717971"/>
            <a:ext cx="1161379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>
                <a:latin typeface="+mn-ea"/>
              </a:rPr>
              <a:t>Location &amp; SPEC</a:t>
            </a:r>
          </a:p>
          <a:p>
            <a:r>
              <a:rPr lang="en-US" altLang="ko-KR" sz="1400" dirty="0">
                <a:latin typeface="+mn-ea"/>
              </a:rPr>
              <a:t>    - Region : Oregon</a:t>
            </a:r>
          </a:p>
          <a:p>
            <a:r>
              <a:rPr lang="en-US" altLang="ko-KR" sz="1400" dirty="0">
                <a:latin typeface="+mn-ea"/>
              </a:rPr>
              <a:t>    - </a:t>
            </a:r>
            <a:r>
              <a:rPr lang="en-US" altLang="ko-KR" sz="1400" dirty="0"/>
              <a:t>Model : cache.r7g.xlarge / </a:t>
            </a:r>
            <a:r>
              <a:rPr lang="en-US" altLang="ko-KR" sz="1400" dirty="0">
                <a:solidFill>
                  <a:srgbClr val="FF0000"/>
                </a:solidFill>
              </a:rPr>
              <a:t>CPU:7%</a:t>
            </a:r>
            <a:r>
              <a:rPr lang="ko-KR" altLang="en-US" sz="1400" dirty="0">
                <a:solidFill>
                  <a:srgbClr val="FF0000"/>
                </a:solidFill>
              </a:rPr>
              <a:t>미만</a:t>
            </a:r>
            <a:endParaRPr lang="en-US" altLang="ko-KR" sz="1400" dirty="0">
              <a:solidFill>
                <a:srgbClr val="FF0000"/>
              </a:solidFill>
            </a:endParaRPr>
          </a:p>
          <a:p>
            <a:r>
              <a:rPr lang="en-US" altLang="ko-KR" sz="1400" dirty="0"/>
              <a:t>    </a:t>
            </a:r>
          </a:p>
          <a:p>
            <a:r>
              <a:rPr lang="en-US" altLang="ko-KR" sz="1600" dirty="0"/>
              <a:t>2. </a:t>
            </a:r>
            <a:r>
              <a:rPr lang="ko-KR" altLang="en-US" sz="1600" dirty="0"/>
              <a:t>현재 구성</a:t>
            </a:r>
            <a:endParaRPr lang="en-US" altLang="ko-KR" sz="1600" dirty="0"/>
          </a:p>
          <a:p>
            <a:r>
              <a:rPr lang="en-US" altLang="ko-KR" dirty="0"/>
              <a:t>    </a:t>
            </a:r>
            <a:endParaRPr lang="en-US" altLang="ko-KR" sz="1400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D22F9F4-22AF-42BE-B2C4-7E15D885F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255717"/>
              </p:ext>
            </p:extLst>
          </p:nvPr>
        </p:nvGraphicFramePr>
        <p:xfrm>
          <a:off x="508870" y="2720898"/>
          <a:ext cx="11182442" cy="3262492"/>
        </p:xfrm>
        <a:graphic>
          <a:graphicData uri="http://schemas.openxmlformats.org/drawingml/2006/table">
            <a:tbl>
              <a:tblPr/>
              <a:tblGrid>
                <a:gridCol w="533634">
                  <a:extLst>
                    <a:ext uri="{9D8B030D-6E8A-4147-A177-3AD203B41FA5}">
                      <a16:colId xmlns:a16="http://schemas.microsoft.com/office/drawing/2014/main" val="962338059"/>
                    </a:ext>
                  </a:extLst>
                </a:gridCol>
                <a:gridCol w="1783894">
                  <a:extLst>
                    <a:ext uri="{9D8B030D-6E8A-4147-A177-3AD203B41FA5}">
                      <a16:colId xmlns:a16="http://schemas.microsoft.com/office/drawing/2014/main" val="123956998"/>
                    </a:ext>
                  </a:extLst>
                </a:gridCol>
                <a:gridCol w="474738">
                  <a:extLst>
                    <a:ext uri="{9D8B030D-6E8A-4147-A177-3AD203B41FA5}">
                      <a16:colId xmlns:a16="http://schemas.microsoft.com/office/drawing/2014/main" val="4049714776"/>
                    </a:ext>
                  </a:extLst>
                </a:gridCol>
                <a:gridCol w="1873404">
                  <a:extLst>
                    <a:ext uri="{9D8B030D-6E8A-4147-A177-3AD203B41FA5}">
                      <a16:colId xmlns:a16="http://schemas.microsoft.com/office/drawing/2014/main" val="1757392965"/>
                    </a:ext>
                  </a:extLst>
                </a:gridCol>
                <a:gridCol w="1425816">
                  <a:extLst>
                    <a:ext uri="{9D8B030D-6E8A-4147-A177-3AD203B41FA5}">
                      <a16:colId xmlns:a16="http://schemas.microsoft.com/office/drawing/2014/main" val="1569624498"/>
                    </a:ext>
                  </a:extLst>
                </a:gridCol>
                <a:gridCol w="1343855">
                  <a:extLst>
                    <a:ext uri="{9D8B030D-6E8A-4147-A177-3AD203B41FA5}">
                      <a16:colId xmlns:a16="http://schemas.microsoft.com/office/drawing/2014/main" val="1289599099"/>
                    </a:ext>
                  </a:extLst>
                </a:gridCol>
                <a:gridCol w="1186909">
                  <a:extLst>
                    <a:ext uri="{9D8B030D-6E8A-4147-A177-3AD203B41FA5}">
                      <a16:colId xmlns:a16="http://schemas.microsoft.com/office/drawing/2014/main" val="1365914769"/>
                    </a:ext>
                  </a:extLst>
                </a:gridCol>
                <a:gridCol w="1206528">
                  <a:extLst>
                    <a:ext uri="{9D8B030D-6E8A-4147-A177-3AD203B41FA5}">
                      <a16:colId xmlns:a16="http://schemas.microsoft.com/office/drawing/2014/main" val="3283024174"/>
                    </a:ext>
                  </a:extLst>
                </a:gridCol>
                <a:gridCol w="1353664">
                  <a:extLst>
                    <a:ext uri="{9D8B030D-6E8A-4147-A177-3AD203B41FA5}">
                      <a16:colId xmlns:a16="http://schemas.microsoft.com/office/drawing/2014/main" val="2612862691"/>
                    </a:ext>
                  </a:extLst>
                </a:gridCol>
              </a:tblGrid>
              <a:tr h="438743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ElastiCache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Redis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비용 계산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76865"/>
                  </a:ext>
                </a:extLst>
              </a:tr>
              <a:tr h="261958"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환율</a:t>
                      </a: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1430</a:t>
                      </a: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597734"/>
                  </a:ext>
                </a:extLst>
              </a:tr>
              <a:tr h="5146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구성 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단일 노드 시간당 비용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(USD) 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비용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비용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비용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환율 적용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부가세 포함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975798"/>
                  </a:ext>
                </a:extLst>
              </a:tr>
              <a:tr h="51466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/>
                        <a:t>Live</a:t>
                      </a:r>
                      <a:endParaRPr lang="ko-KR" altLang="en-US" sz="1400" dirty="0"/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cache.r7g.xlarge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vCPU : 4Core, MEM : 26.32GB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0.437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6.555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157.320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4,719.600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6,746,808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7,421,489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367329"/>
                  </a:ext>
                </a:extLst>
              </a:tr>
              <a:tr h="492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/>
                        <a:t>Stage</a:t>
                      </a:r>
                      <a:endParaRPr lang="ko-KR" altLang="en-US" sz="1400" dirty="0"/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cache.r7g.xlarge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4Core, MEM : 26.32GB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0.437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1.311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31.464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944.920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1,351,854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1,487,040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259172"/>
                  </a:ext>
                </a:extLst>
              </a:tr>
              <a:tr h="52566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/>
                        <a:t>QA</a:t>
                      </a:r>
                      <a:endParaRPr lang="ko-KR" altLang="en-US" sz="1400" dirty="0"/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cache.r7g.large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2Core, MEM : 13.07GB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0.219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0.438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10.512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315.360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451,469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496,616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7254"/>
                  </a:ext>
                </a:extLst>
              </a:tr>
              <a:tr h="5146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1.093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8.304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199.296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5,979.880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8,550,131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9,405,145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071880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609DC7B4-6D0B-4B45-9F5E-391F91BDC82D}"/>
              </a:ext>
            </a:extLst>
          </p:cNvPr>
          <p:cNvSpPr/>
          <p:nvPr/>
        </p:nvSpPr>
        <p:spPr>
          <a:xfrm>
            <a:off x="7747201" y="6066305"/>
            <a:ext cx="40099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(*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단순 산술 계산으로 실제 비용과 다를 수 있음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63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시스템 </a:t>
            </a:r>
            <a:r>
              <a:rPr lang="en-US" altLang="ko-KR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ElastiCache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Redis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사용량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7F08AF5-C242-4FCA-96A3-FC47C082A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29" y="883003"/>
            <a:ext cx="9835322" cy="54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76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시스템 </a:t>
            </a:r>
            <a:r>
              <a:rPr lang="en-US" altLang="ko-KR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ElastiCache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Redis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사용량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E774D4-58B0-4434-A13F-03599718E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57" y="867132"/>
            <a:ext cx="9667583" cy="540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7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시스템 </a:t>
            </a:r>
            <a:r>
              <a:rPr lang="en-US" altLang="ko-KR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ElastiCache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Redis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사용량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5137DE1-9DDE-4907-8C00-F55B2EE2B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93" y="1071378"/>
            <a:ext cx="9824528" cy="364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8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시스템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Amazon MQ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사용량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FCF58AF-24C3-4F31-A124-1F8DC0133E70}"/>
              </a:ext>
            </a:extLst>
          </p:cNvPr>
          <p:cNvSpPr/>
          <p:nvPr/>
        </p:nvSpPr>
        <p:spPr>
          <a:xfrm>
            <a:off x="508870" y="717971"/>
            <a:ext cx="1161379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>
                <a:latin typeface="+mn-ea"/>
              </a:rPr>
              <a:t>Location &amp; SPEC</a:t>
            </a:r>
          </a:p>
          <a:p>
            <a:r>
              <a:rPr lang="en-US" altLang="ko-KR" sz="1400" dirty="0">
                <a:latin typeface="+mn-ea"/>
              </a:rPr>
              <a:t>    - Region : Oregon</a:t>
            </a:r>
          </a:p>
          <a:p>
            <a:r>
              <a:rPr lang="en-US" altLang="ko-KR" sz="1400" dirty="0">
                <a:latin typeface="+mn-ea"/>
              </a:rPr>
              <a:t>    - </a:t>
            </a:r>
            <a:r>
              <a:rPr lang="en-US" altLang="ko-KR" sz="1400" dirty="0"/>
              <a:t>Model : mq.m5.2xlarge</a:t>
            </a:r>
            <a:r>
              <a:rPr lang="en-US" altLang="ko-KR" sz="140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dirty="0"/>
              <a:t>/ </a:t>
            </a:r>
            <a:r>
              <a:rPr lang="en-US" altLang="ko-KR" sz="1400" dirty="0">
                <a:solidFill>
                  <a:srgbClr val="FF0000"/>
                </a:solidFill>
              </a:rPr>
              <a:t>CPU </a:t>
            </a:r>
            <a:r>
              <a:rPr lang="ko-KR" altLang="en-US" sz="1400" dirty="0">
                <a:solidFill>
                  <a:srgbClr val="FF0000"/>
                </a:solidFill>
              </a:rPr>
              <a:t>사용률</a:t>
            </a:r>
            <a:r>
              <a:rPr lang="en-US" altLang="ko-KR" sz="1400" dirty="0">
                <a:solidFill>
                  <a:srgbClr val="FF0000"/>
                </a:solidFill>
              </a:rPr>
              <a:t>:20%</a:t>
            </a:r>
            <a:r>
              <a:rPr lang="ko-KR" altLang="en-US" sz="1400" dirty="0">
                <a:solidFill>
                  <a:srgbClr val="FF0000"/>
                </a:solidFill>
              </a:rPr>
              <a:t>미만</a:t>
            </a:r>
            <a:r>
              <a:rPr lang="en-US" altLang="ko-KR" sz="1400" dirty="0"/>
              <a:t>, mq.m5.large / </a:t>
            </a:r>
            <a:r>
              <a:rPr lang="en-US" altLang="ko-KR" sz="1400" dirty="0">
                <a:solidFill>
                  <a:srgbClr val="FF0000"/>
                </a:solidFill>
              </a:rPr>
              <a:t>CPU </a:t>
            </a:r>
            <a:r>
              <a:rPr lang="ko-KR" altLang="en-US" sz="1400" dirty="0">
                <a:solidFill>
                  <a:srgbClr val="FF0000"/>
                </a:solidFill>
              </a:rPr>
              <a:t>사용률</a:t>
            </a:r>
            <a:r>
              <a:rPr lang="en-US" altLang="ko-KR" sz="1400" dirty="0">
                <a:solidFill>
                  <a:srgbClr val="FF0000"/>
                </a:solidFill>
              </a:rPr>
              <a:t>:35% </a:t>
            </a:r>
            <a:r>
              <a:rPr lang="ko-KR" altLang="en-US" sz="1400" dirty="0">
                <a:solidFill>
                  <a:srgbClr val="FF0000"/>
                </a:solidFill>
              </a:rPr>
              <a:t>미만</a:t>
            </a:r>
            <a:endParaRPr lang="en-US" altLang="ko-KR" sz="1400" dirty="0">
              <a:solidFill>
                <a:srgbClr val="FF0000"/>
              </a:solidFill>
            </a:endParaRPr>
          </a:p>
          <a:p>
            <a:r>
              <a:rPr lang="en-US" altLang="ko-KR" sz="1400" dirty="0"/>
              <a:t>    </a:t>
            </a:r>
          </a:p>
          <a:p>
            <a:r>
              <a:rPr lang="en-US" altLang="ko-KR" sz="1600" dirty="0"/>
              <a:t>2. </a:t>
            </a:r>
            <a:r>
              <a:rPr lang="ko-KR" altLang="en-US" sz="1600" dirty="0"/>
              <a:t>현재 구성</a:t>
            </a:r>
            <a:endParaRPr lang="en-US" altLang="ko-KR" sz="1600" dirty="0"/>
          </a:p>
          <a:p>
            <a:r>
              <a:rPr lang="en-US" altLang="ko-KR" dirty="0"/>
              <a:t>    </a:t>
            </a:r>
            <a:endParaRPr lang="en-US" altLang="ko-KR" sz="1400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D22F9F4-22AF-42BE-B2C4-7E15D885F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24590"/>
              </p:ext>
            </p:extLst>
          </p:nvPr>
        </p:nvGraphicFramePr>
        <p:xfrm>
          <a:off x="278296" y="2349956"/>
          <a:ext cx="11413016" cy="3644945"/>
        </p:xfrm>
        <a:graphic>
          <a:graphicData uri="http://schemas.openxmlformats.org/drawingml/2006/table">
            <a:tbl>
              <a:tblPr/>
              <a:tblGrid>
                <a:gridCol w="561008">
                  <a:extLst>
                    <a:ext uri="{9D8B030D-6E8A-4147-A177-3AD203B41FA5}">
                      <a16:colId xmlns:a16="http://schemas.microsoft.com/office/drawing/2014/main" val="962338059"/>
                    </a:ext>
                  </a:extLst>
                </a:gridCol>
                <a:gridCol w="1804306">
                  <a:extLst>
                    <a:ext uri="{9D8B030D-6E8A-4147-A177-3AD203B41FA5}">
                      <a16:colId xmlns:a16="http://schemas.microsoft.com/office/drawing/2014/main" val="1224982644"/>
                    </a:ext>
                  </a:extLst>
                </a:gridCol>
                <a:gridCol w="484527">
                  <a:extLst>
                    <a:ext uri="{9D8B030D-6E8A-4147-A177-3AD203B41FA5}">
                      <a16:colId xmlns:a16="http://schemas.microsoft.com/office/drawing/2014/main" val="4049714776"/>
                    </a:ext>
                  </a:extLst>
                </a:gridCol>
                <a:gridCol w="1912032">
                  <a:extLst>
                    <a:ext uri="{9D8B030D-6E8A-4147-A177-3AD203B41FA5}">
                      <a16:colId xmlns:a16="http://schemas.microsoft.com/office/drawing/2014/main" val="1757392965"/>
                    </a:ext>
                  </a:extLst>
                </a:gridCol>
                <a:gridCol w="1455215">
                  <a:extLst>
                    <a:ext uri="{9D8B030D-6E8A-4147-A177-3AD203B41FA5}">
                      <a16:colId xmlns:a16="http://schemas.microsoft.com/office/drawing/2014/main" val="1569624498"/>
                    </a:ext>
                  </a:extLst>
                </a:gridCol>
                <a:gridCol w="1371564">
                  <a:extLst>
                    <a:ext uri="{9D8B030D-6E8A-4147-A177-3AD203B41FA5}">
                      <a16:colId xmlns:a16="http://schemas.microsoft.com/office/drawing/2014/main" val="1289599099"/>
                    </a:ext>
                  </a:extLst>
                </a:gridCol>
                <a:gridCol w="1211382">
                  <a:extLst>
                    <a:ext uri="{9D8B030D-6E8A-4147-A177-3AD203B41FA5}">
                      <a16:colId xmlns:a16="http://schemas.microsoft.com/office/drawing/2014/main" val="1365914769"/>
                    </a:ext>
                  </a:extLst>
                </a:gridCol>
                <a:gridCol w="1231406">
                  <a:extLst>
                    <a:ext uri="{9D8B030D-6E8A-4147-A177-3AD203B41FA5}">
                      <a16:colId xmlns:a16="http://schemas.microsoft.com/office/drawing/2014/main" val="3283024174"/>
                    </a:ext>
                  </a:extLst>
                </a:gridCol>
                <a:gridCol w="1381576">
                  <a:extLst>
                    <a:ext uri="{9D8B030D-6E8A-4147-A177-3AD203B41FA5}">
                      <a16:colId xmlns:a16="http://schemas.microsoft.com/office/drawing/2014/main" val="2612862691"/>
                    </a:ext>
                  </a:extLst>
                </a:gridCol>
              </a:tblGrid>
              <a:tr h="488452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Amazon MQ (</a:t>
                      </a:r>
                      <a:r>
                        <a:rPr lang="en-US" altLang="ko-K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Rebbit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MQ)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비용 계산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76865"/>
                  </a:ext>
                </a:extLst>
              </a:tr>
              <a:tr h="291638"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환율</a:t>
                      </a: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1430</a:t>
                      </a:r>
                    </a:p>
                  </a:txBody>
                  <a:tcPr marL="6142" marR="6142" marT="61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597734"/>
                  </a:ext>
                </a:extLst>
              </a:tr>
              <a:tr h="57297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구성 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단일 노드 시간당 비용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(USD) 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비용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비용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비용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USD)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환율 적용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부가세 포함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KRW)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975798"/>
                  </a:ext>
                </a:extLst>
              </a:tr>
              <a:tr h="5729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Live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mq.m5.2xlarge(AZ</a:t>
                      </a:r>
                      <a:r>
                        <a:rPr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8Core, MEM : 32GB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1.152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3.456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82.944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2,488.32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3,558,297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3,914,127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367329"/>
                  </a:ext>
                </a:extLst>
              </a:tr>
              <a:tr h="5729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Stage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mq.m5.2xlarge(AZ</a:t>
                      </a:r>
                      <a:r>
                        <a:rPr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8Core, MEM : 32GB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1.152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3.456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82.944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2,488.32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3,558,297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3,914,127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276743"/>
                  </a:ext>
                </a:extLst>
              </a:tr>
              <a:tr h="5729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QA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mq.m5.large(AZ</a:t>
                      </a:r>
                      <a:r>
                        <a:rPr lang="ko-KR" alt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2Core, MEM : 8GB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0.288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0.864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20.736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622.08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889,574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978,531 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259172"/>
                  </a:ext>
                </a:extLst>
              </a:tr>
              <a:tr h="57297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6142" marR="6142" marT="6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2.592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7.776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186.624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5598.72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8,006,168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8,806,785</a:t>
                      </a:r>
                    </a:p>
                  </a:txBody>
                  <a:tcPr marL="6142" marR="6142" marT="6142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07188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5D12029B-3CB7-4308-8B1E-55F9DEB39766}"/>
              </a:ext>
            </a:extLst>
          </p:cNvPr>
          <p:cNvSpPr/>
          <p:nvPr/>
        </p:nvSpPr>
        <p:spPr>
          <a:xfrm>
            <a:off x="7764871" y="6030968"/>
            <a:ext cx="40099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(*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단순 산술 계산으로 실제 비용과 다를 수 있음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25ED7A-E028-40B5-9E69-60A90F13E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359" y="1540607"/>
            <a:ext cx="6341441" cy="72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14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92CB4-1245-46B6-BA33-FFEE7A37A7FF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서비스별 서버 </a:t>
            </a:r>
            <a:r>
              <a:rPr lang="ko-KR" altLang="en-US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스팩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템플리트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설정을 위한 레벨 기준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CF8B2-4F5A-4CC4-BBCC-E0B9F3552931}"/>
              </a:ext>
            </a:extLst>
          </p:cNvPr>
          <p:cNvSpPr txBox="1"/>
          <p:nvPr/>
        </p:nvSpPr>
        <p:spPr>
          <a:xfrm>
            <a:off x="217748" y="594091"/>
            <a:ext cx="1175650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</a:rPr>
              <a:t>* </a:t>
            </a:r>
            <a:r>
              <a:rPr lang="ko-KR" altLang="en-US" sz="1400" b="1" dirty="0">
                <a:latin typeface="+mn-ea"/>
              </a:rPr>
              <a:t>인스턴스 단위 처리 기준</a:t>
            </a:r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1. </a:t>
            </a:r>
            <a:r>
              <a:rPr lang="ko-KR" altLang="en-US" sz="1400" dirty="0">
                <a:latin typeface="+mn-ea"/>
              </a:rPr>
              <a:t>인스턴스 단위 동시 </a:t>
            </a:r>
            <a:r>
              <a:rPr lang="ko-KR" altLang="en-US" sz="1400" dirty="0" err="1">
                <a:latin typeface="+mn-ea"/>
              </a:rPr>
              <a:t>접속자</a:t>
            </a:r>
            <a:r>
              <a:rPr lang="ko-KR" altLang="en-US" sz="1400" dirty="0">
                <a:latin typeface="+mn-ea"/>
              </a:rPr>
              <a:t> 수</a:t>
            </a:r>
            <a:endParaRPr lang="en-US" altLang="ko-KR" sz="1400" dirty="0">
              <a:latin typeface="+mn-ea"/>
            </a:endParaRPr>
          </a:p>
          <a:p>
            <a:r>
              <a:rPr lang="ko-KR" altLang="en-US" sz="1400" dirty="0">
                <a:latin typeface="+mn-ea"/>
              </a:rPr>
              <a:t>  </a:t>
            </a:r>
            <a:r>
              <a:rPr lang="en-US" altLang="ko-KR" sz="1400" dirty="0">
                <a:latin typeface="+mn-ea"/>
              </a:rPr>
              <a:t>-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Basic(100</a:t>
            </a:r>
            <a:r>
              <a:rPr lang="ko-KR" altLang="en-US" sz="1400" dirty="0" err="1">
                <a:latin typeface="+mn-ea"/>
              </a:rPr>
              <a:t>명이하</a:t>
            </a:r>
            <a:r>
              <a:rPr lang="en-US" altLang="ko-KR" sz="1400" dirty="0">
                <a:latin typeface="+mn-ea"/>
              </a:rPr>
              <a:t>), Standard(100</a:t>
            </a:r>
            <a:r>
              <a:rPr lang="ko-KR" altLang="en-US" sz="1400" dirty="0">
                <a:latin typeface="+mn-ea"/>
              </a:rPr>
              <a:t>초과</a:t>
            </a:r>
            <a:r>
              <a:rPr lang="en-US" altLang="ko-KR" sz="1400" dirty="0">
                <a:latin typeface="+mn-ea"/>
              </a:rPr>
              <a:t>~500</a:t>
            </a:r>
            <a:r>
              <a:rPr lang="ko-KR" altLang="en-US" sz="1400" dirty="0">
                <a:latin typeface="+mn-ea"/>
              </a:rPr>
              <a:t>이하</a:t>
            </a:r>
            <a:r>
              <a:rPr lang="en-US" altLang="ko-KR" sz="1400" dirty="0">
                <a:latin typeface="+mn-ea"/>
              </a:rPr>
              <a:t>), Advanced(500</a:t>
            </a:r>
            <a:r>
              <a:rPr lang="ko-KR" altLang="en-US" sz="1400" dirty="0" err="1">
                <a:latin typeface="+mn-ea"/>
              </a:rPr>
              <a:t>명초과</a:t>
            </a:r>
            <a:r>
              <a:rPr lang="en-US" altLang="ko-KR" sz="1400" dirty="0">
                <a:latin typeface="+mn-ea"/>
              </a:rPr>
              <a:t>),</a:t>
            </a:r>
          </a:p>
          <a:p>
            <a:r>
              <a:rPr lang="en-US" altLang="ko-KR" sz="1400" dirty="0">
                <a:latin typeface="+mn-ea"/>
              </a:rPr>
              <a:t>2. </a:t>
            </a:r>
            <a:r>
              <a:rPr lang="en-US" altLang="ko-KR" sz="1400" dirty="0" err="1">
                <a:latin typeface="+mn-ea"/>
              </a:rPr>
              <a:t>PlaceType</a:t>
            </a:r>
            <a:r>
              <a:rPr lang="en-US" altLang="ko-KR" sz="1400" dirty="0">
                <a:latin typeface="+mn-ea"/>
              </a:rPr>
              <a:t> + </a:t>
            </a:r>
            <a:r>
              <a:rPr lang="ko-KR" altLang="en-US" sz="1400" dirty="0">
                <a:latin typeface="+mn-ea"/>
              </a:rPr>
              <a:t>인스턴스 단위 동시 </a:t>
            </a:r>
            <a:r>
              <a:rPr lang="ko-KR" altLang="en-US" sz="1400" dirty="0" err="1">
                <a:latin typeface="+mn-ea"/>
              </a:rPr>
              <a:t>접속자</a:t>
            </a:r>
            <a:r>
              <a:rPr lang="ko-KR" altLang="en-US" sz="1400" dirty="0">
                <a:latin typeface="+mn-ea"/>
              </a:rPr>
              <a:t> 수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- Basic(</a:t>
            </a:r>
            <a:r>
              <a:rPr lang="en-US" altLang="ko-KR" sz="1400" dirty="0" err="1">
                <a:latin typeface="+mn-ea"/>
              </a:rPr>
              <a:t>BattleRoom</a:t>
            </a:r>
            <a:r>
              <a:rPr lang="en-US" altLang="ko-KR" sz="1400" dirty="0">
                <a:latin typeface="+mn-ea"/>
              </a:rPr>
              <a:t> + 100</a:t>
            </a:r>
            <a:r>
              <a:rPr lang="ko-KR" altLang="en-US" sz="1400" dirty="0" err="1">
                <a:latin typeface="+mn-ea"/>
              </a:rPr>
              <a:t>명이하</a:t>
            </a:r>
            <a:r>
              <a:rPr lang="en-US" altLang="ko-KR" sz="1400" dirty="0">
                <a:latin typeface="+mn-ea"/>
              </a:rPr>
              <a:t>)</a:t>
            </a:r>
          </a:p>
          <a:p>
            <a:r>
              <a:rPr lang="en-US" altLang="ko-KR" sz="1400" dirty="0">
                <a:latin typeface="+mn-ea"/>
              </a:rPr>
              <a:t>  - Standard(</a:t>
            </a:r>
            <a:r>
              <a:rPr lang="en-US" altLang="ko-KR" sz="1400" dirty="0" err="1">
                <a:latin typeface="+mn-ea"/>
              </a:rPr>
              <a:t>BattleRoom</a:t>
            </a:r>
            <a:r>
              <a:rPr lang="en-US" altLang="ko-KR" sz="1400" dirty="0">
                <a:latin typeface="+mn-ea"/>
              </a:rPr>
              <a:t> + 100</a:t>
            </a:r>
            <a:r>
              <a:rPr lang="ko-KR" altLang="en-US" sz="1400" dirty="0" err="1">
                <a:latin typeface="+mn-ea"/>
              </a:rPr>
              <a:t>명초과</a:t>
            </a:r>
            <a:r>
              <a:rPr lang="en-US" altLang="ko-KR" sz="1400" dirty="0">
                <a:latin typeface="+mn-ea"/>
              </a:rPr>
              <a:t>~300</a:t>
            </a:r>
            <a:r>
              <a:rPr lang="ko-KR" altLang="en-US" sz="1400" dirty="0" err="1">
                <a:latin typeface="+mn-ea"/>
              </a:rPr>
              <a:t>명이하</a:t>
            </a:r>
            <a:r>
              <a:rPr lang="en-US" altLang="ko-KR" sz="1400" dirty="0">
                <a:latin typeface="+mn-ea"/>
              </a:rPr>
              <a:t>)</a:t>
            </a:r>
          </a:p>
          <a:p>
            <a:r>
              <a:rPr lang="en-US" altLang="ko-KR" sz="1400" dirty="0">
                <a:latin typeface="+mn-ea"/>
              </a:rPr>
              <a:t>  - Advanced(</a:t>
            </a:r>
            <a:r>
              <a:rPr lang="en-US" altLang="ko-KR" sz="1400" dirty="0" err="1">
                <a:latin typeface="+mn-ea"/>
              </a:rPr>
              <a:t>BattleRoom</a:t>
            </a:r>
            <a:r>
              <a:rPr lang="en-US" altLang="ko-KR" sz="1400" dirty="0">
                <a:latin typeface="+mn-ea"/>
              </a:rPr>
              <a:t> + 300</a:t>
            </a:r>
            <a:r>
              <a:rPr lang="ko-KR" altLang="en-US" sz="1400" dirty="0" err="1">
                <a:latin typeface="+mn-ea"/>
              </a:rPr>
              <a:t>명초과</a:t>
            </a:r>
            <a:r>
              <a:rPr lang="en-US" altLang="ko-KR" sz="1400" dirty="0">
                <a:latin typeface="+mn-ea"/>
              </a:rPr>
              <a:t>)</a:t>
            </a:r>
          </a:p>
          <a:p>
            <a:r>
              <a:rPr lang="en-US" altLang="ko-KR" sz="1400" dirty="0">
                <a:latin typeface="+mn-ea"/>
              </a:rPr>
              <a:t>  </a:t>
            </a:r>
          </a:p>
          <a:p>
            <a:endParaRPr lang="en-US" altLang="ko-KR" sz="1400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* </a:t>
            </a:r>
            <a:r>
              <a:rPr lang="ko-KR" altLang="en-US" sz="1400" b="1" dirty="0">
                <a:latin typeface="+mn-ea"/>
              </a:rPr>
              <a:t>전체 최대 </a:t>
            </a:r>
            <a:r>
              <a:rPr lang="ko-KR" altLang="en-US" sz="1400" b="1" dirty="0" err="1">
                <a:latin typeface="+mn-ea"/>
              </a:rPr>
              <a:t>접속자</a:t>
            </a:r>
            <a:r>
              <a:rPr lang="ko-KR" altLang="en-US" sz="1400" b="1" dirty="0">
                <a:latin typeface="+mn-ea"/>
              </a:rPr>
              <a:t> 단위 처리 기준</a:t>
            </a:r>
            <a:endParaRPr lang="en-US" altLang="ko-KR" sz="1400" dirty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1. Basic(1000</a:t>
            </a:r>
            <a:r>
              <a:rPr lang="ko-KR" altLang="en-US" sz="1400" dirty="0" err="1">
                <a:latin typeface="+mn-ea"/>
              </a:rPr>
              <a:t>명이하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 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  - </a:t>
            </a:r>
            <a:r>
              <a:rPr lang="en-US" altLang="ko-KR" sz="1400" dirty="0" err="1">
                <a:latin typeface="+mn-ea"/>
              </a:rPr>
              <a:t>ElasticCache</a:t>
            </a:r>
            <a:r>
              <a:rPr lang="en-US" altLang="ko-KR" sz="1400" dirty="0">
                <a:latin typeface="+mn-ea"/>
              </a:rPr>
              <a:t> : </a:t>
            </a:r>
            <a:r>
              <a:rPr lang="ko-KR" altLang="en-US" sz="1400" dirty="0">
                <a:latin typeface="+mn-ea"/>
              </a:rPr>
              <a:t>단일 노드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r>
              <a:rPr lang="en-US" altLang="ko-KR" sz="1400" dirty="0">
                <a:latin typeface="+mn-ea"/>
              </a:rPr>
              <a:t>  - MQ : </a:t>
            </a:r>
            <a:r>
              <a:rPr lang="ko-KR" altLang="en-US" sz="1400" dirty="0">
                <a:latin typeface="+mn-ea"/>
              </a:rPr>
              <a:t>단일 클러스터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2. Standard(1000</a:t>
            </a:r>
            <a:r>
              <a:rPr lang="ko-KR" altLang="en-US" sz="1400" dirty="0" err="1">
                <a:latin typeface="+mn-ea"/>
              </a:rPr>
              <a:t>명초과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~ 5000</a:t>
            </a:r>
            <a:r>
              <a:rPr lang="ko-KR" altLang="en-US" sz="1400" dirty="0" err="1">
                <a:latin typeface="+mn-ea"/>
              </a:rPr>
              <a:t>명이하</a:t>
            </a:r>
            <a:r>
              <a:rPr lang="en-US" altLang="ko-KR" sz="1400" dirty="0">
                <a:latin typeface="+mn-ea"/>
              </a:rPr>
              <a:t>)</a:t>
            </a:r>
          </a:p>
          <a:p>
            <a:r>
              <a:rPr lang="en-US" altLang="ko-KR" sz="1400" dirty="0">
                <a:latin typeface="+mn-ea"/>
              </a:rPr>
              <a:t>  - </a:t>
            </a:r>
            <a:r>
              <a:rPr lang="en-US" altLang="ko-KR" sz="1400" dirty="0" err="1">
                <a:latin typeface="+mn-ea"/>
              </a:rPr>
              <a:t>ElasticCache</a:t>
            </a:r>
            <a:r>
              <a:rPr lang="en-US" altLang="ko-KR" sz="1400" dirty="0">
                <a:latin typeface="+mn-ea"/>
              </a:rPr>
              <a:t> : </a:t>
            </a:r>
            <a:r>
              <a:rPr lang="ko-KR" altLang="en-US" sz="1400" dirty="0">
                <a:latin typeface="+mn-ea"/>
              </a:rPr>
              <a:t>노드 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r>
              <a:rPr lang="en-US" altLang="ko-KR" sz="1400" dirty="0">
                <a:latin typeface="+mn-ea"/>
              </a:rPr>
              <a:t>  - MQ : </a:t>
            </a:r>
            <a:r>
              <a:rPr lang="ko-KR" altLang="en-US" sz="1400" dirty="0">
                <a:latin typeface="+mn-ea"/>
              </a:rPr>
              <a:t>단일 클러스터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3. Advanced(5000</a:t>
            </a:r>
            <a:r>
              <a:rPr lang="ko-KR" altLang="en-US" sz="1400" dirty="0" err="1">
                <a:latin typeface="+mn-ea"/>
              </a:rPr>
              <a:t>명초과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~ 10000</a:t>
            </a:r>
            <a:r>
              <a:rPr lang="ko-KR" altLang="en-US" sz="1400" dirty="0" err="1">
                <a:latin typeface="+mn-ea"/>
              </a:rPr>
              <a:t>명이하</a:t>
            </a:r>
            <a:r>
              <a:rPr lang="en-US" altLang="ko-KR" sz="1400" dirty="0">
                <a:latin typeface="+mn-ea"/>
              </a:rPr>
              <a:t>)</a:t>
            </a:r>
          </a:p>
          <a:p>
            <a:r>
              <a:rPr lang="en-US" altLang="ko-KR" sz="1400" dirty="0">
                <a:latin typeface="+mn-ea"/>
              </a:rPr>
              <a:t>  - </a:t>
            </a:r>
            <a:r>
              <a:rPr lang="en-US" altLang="ko-KR" sz="1400" dirty="0" err="1">
                <a:latin typeface="+mn-ea"/>
              </a:rPr>
              <a:t>ElasticCache</a:t>
            </a:r>
            <a:r>
              <a:rPr lang="en-US" altLang="ko-KR" sz="1400" dirty="0">
                <a:latin typeface="+mn-ea"/>
              </a:rPr>
              <a:t> : </a:t>
            </a:r>
            <a:r>
              <a:rPr lang="ko-KR" altLang="en-US" sz="1400" dirty="0">
                <a:latin typeface="+mn-ea"/>
              </a:rPr>
              <a:t>복수 노드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r>
              <a:rPr lang="en-US" altLang="ko-KR" sz="1400" dirty="0">
                <a:latin typeface="+mn-ea"/>
              </a:rPr>
              <a:t>  - MQ : </a:t>
            </a:r>
            <a:r>
              <a:rPr lang="ko-KR" altLang="en-US" sz="1400" dirty="0">
                <a:latin typeface="+mn-ea"/>
              </a:rPr>
              <a:t>단일 클러스터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endParaRPr lang="en-US" altLang="ko-KR" sz="1400" dirty="0">
              <a:latin typeface="+mn-ea"/>
            </a:endParaRPr>
          </a:p>
          <a:p>
            <a:r>
              <a:rPr lang="en-US" altLang="ko-KR" sz="1400" dirty="0">
                <a:latin typeface="+mn-ea"/>
              </a:rPr>
              <a:t>4. Enterprise(10000</a:t>
            </a:r>
            <a:r>
              <a:rPr lang="ko-KR" altLang="en-US" sz="1400" dirty="0" err="1">
                <a:latin typeface="+mn-ea"/>
              </a:rPr>
              <a:t>명초과</a:t>
            </a:r>
            <a:r>
              <a:rPr lang="en-US" altLang="ko-KR" sz="1400" dirty="0">
                <a:latin typeface="+mn-ea"/>
              </a:rPr>
              <a:t>) : </a:t>
            </a:r>
            <a:r>
              <a:rPr lang="ko-KR" altLang="en-US" sz="1400" dirty="0">
                <a:latin typeface="+mn-ea"/>
              </a:rPr>
              <a:t>동시 </a:t>
            </a:r>
            <a:r>
              <a:rPr lang="ko-KR" altLang="en-US" sz="1400" dirty="0" err="1">
                <a:latin typeface="+mn-ea"/>
              </a:rPr>
              <a:t>접속자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증가시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Enterprise-X </a:t>
            </a:r>
            <a:r>
              <a:rPr lang="ko-KR" altLang="en-US" sz="1400" dirty="0">
                <a:latin typeface="+mn-ea"/>
              </a:rPr>
              <a:t>로 추가해 간다 </a:t>
            </a:r>
            <a:r>
              <a:rPr lang="en-US" altLang="ko-KR" sz="1400" dirty="0">
                <a:latin typeface="+mn-ea"/>
              </a:rPr>
              <a:t>!!!</a:t>
            </a:r>
          </a:p>
          <a:p>
            <a:r>
              <a:rPr lang="en-US" altLang="ko-KR" sz="1400" dirty="0">
                <a:latin typeface="+mn-ea"/>
              </a:rPr>
              <a:t>  - </a:t>
            </a:r>
            <a:r>
              <a:rPr lang="en-US" altLang="ko-KR" sz="1400" dirty="0" err="1">
                <a:latin typeface="+mn-ea"/>
              </a:rPr>
              <a:t>ElasticCache</a:t>
            </a:r>
            <a:r>
              <a:rPr lang="en-US" altLang="ko-KR" sz="1400" dirty="0">
                <a:latin typeface="+mn-ea"/>
              </a:rPr>
              <a:t> : </a:t>
            </a:r>
            <a:r>
              <a:rPr lang="ko-KR" altLang="en-US" sz="1400" dirty="0">
                <a:latin typeface="+mn-ea"/>
              </a:rPr>
              <a:t>복수 노드</a:t>
            </a:r>
            <a:r>
              <a:rPr lang="en-US" altLang="ko-KR" sz="1400" dirty="0">
                <a:latin typeface="+mn-ea"/>
              </a:rPr>
              <a:t>, …</a:t>
            </a:r>
          </a:p>
          <a:p>
            <a:r>
              <a:rPr lang="en-US" altLang="ko-KR" sz="1400" dirty="0">
                <a:latin typeface="+mn-ea"/>
              </a:rPr>
              <a:t>  - MQ : </a:t>
            </a:r>
            <a:r>
              <a:rPr lang="ko-KR" altLang="en-US" sz="1400" dirty="0">
                <a:latin typeface="+mn-ea"/>
              </a:rPr>
              <a:t>클러스터 설정</a:t>
            </a:r>
            <a:r>
              <a:rPr lang="en-US" altLang="ko-KR" sz="1400" dirty="0">
                <a:latin typeface="+mn-ea"/>
              </a:rPr>
              <a:t>, …</a:t>
            </a:r>
          </a:p>
        </p:txBody>
      </p:sp>
    </p:spTree>
    <p:extLst>
      <p:ext uri="{BB962C8B-B14F-4D97-AF65-F5344CB8AC3E}">
        <p14:creationId xmlns:p14="http://schemas.microsoft.com/office/powerpoint/2010/main" val="2291179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F5DD7-0F30-4754-BEAC-0A2E3B546B27}"/>
              </a:ext>
            </a:extLst>
          </p:cNvPr>
          <p:cNvSpPr txBox="1"/>
          <p:nvPr/>
        </p:nvSpPr>
        <p:spPr>
          <a:xfrm>
            <a:off x="115333" y="224759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레벨 단위 예상 비용 산정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838FBA2-6B78-46F5-86DD-CEDE4FEAF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305965"/>
              </p:ext>
            </p:extLst>
          </p:nvPr>
        </p:nvGraphicFramePr>
        <p:xfrm>
          <a:off x="268356" y="730107"/>
          <a:ext cx="6401905" cy="2512252"/>
        </p:xfrm>
        <a:graphic>
          <a:graphicData uri="http://schemas.openxmlformats.org/drawingml/2006/table">
            <a:tbl>
              <a:tblPr/>
              <a:tblGrid>
                <a:gridCol w="642212">
                  <a:extLst>
                    <a:ext uri="{9D8B030D-6E8A-4147-A177-3AD203B41FA5}">
                      <a16:colId xmlns:a16="http://schemas.microsoft.com/office/drawing/2014/main" val="2133571773"/>
                    </a:ext>
                  </a:extLst>
                </a:gridCol>
                <a:gridCol w="1532209">
                  <a:extLst>
                    <a:ext uri="{9D8B030D-6E8A-4147-A177-3AD203B41FA5}">
                      <a16:colId xmlns:a16="http://schemas.microsoft.com/office/drawing/2014/main" val="1203271068"/>
                    </a:ext>
                  </a:extLst>
                </a:gridCol>
                <a:gridCol w="2103629">
                  <a:extLst>
                    <a:ext uri="{9D8B030D-6E8A-4147-A177-3AD203B41FA5}">
                      <a16:colId xmlns:a16="http://schemas.microsoft.com/office/drawing/2014/main" val="4210884907"/>
                    </a:ext>
                  </a:extLst>
                </a:gridCol>
                <a:gridCol w="2123855">
                  <a:extLst>
                    <a:ext uri="{9D8B030D-6E8A-4147-A177-3AD203B41FA5}">
                      <a16:colId xmlns:a16="http://schemas.microsoft.com/office/drawing/2014/main" val="1755079361"/>
                    </a:ext>
                  </a:extLst>
                </a:gridCol>
              </a:tblGrid>
              <a:tr h="32615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AS-IS (</a:t>
                      </a:r>
                      <a:r>
                        <a:rPr lang="en-US" altLang="ko-KR" sz="1600" dirty="0">
                          <a:latin typeface="+mn-ea"/>
                        </a:rPr>
                        <a:t>Advanced)</a:t>
                      </a:r>
                      <a:endParaRPr lang="ko-KR" altLang="en-US" sz="1600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729111"/>
                  </a:ext>
                </a:extLst>
              </a:tr>
              <a:tr h="4030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서비스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EC2</a:t>
                      </a:r>
                      <a:endParaRPr lang="ko-KR" altLang="en-US" sz="1100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ElastiCache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Redis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Amazon MQ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747854"/>
                  </a:ext>
                </a:extLst>
              </a:tr>
              <a:tr h="586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Live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m7i.2xlarge (v</a:t>
                      </a:r>
                      <a:r>
                        <a:rPr lang="en-US" altLang="ko-KR" sz="1000" dirty="0">
                          <a:latin typeface="+mn-ea"/>
                        </a:rPr>
                        <a:t>CPU: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32GB)</a:t>
                      </a:r>
                    </a:p>
                    <a:p>
                      <a:pPr algn="ctr" fontAlgn="ctr"/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$0.4032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cache.r7g.xlarge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vCPU : 4Core, MEM : 26.32GB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$0.437 * 15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mq.m5.2xlarge(AZ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8Core, MEM : 32GB</a:t>
                      </a:r>
                    </a:p>
                    <a:p>
                      <a:pPr algn="ctr" fontAlgn="ctr"/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$1.152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698650"/>
                  </a:ext>
                </a:extLst>
              </a:tr>
              <a:tr h="5953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Stage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m7i.2xlarge (v</a:t>
                      </a:r>
                      <a:r>
                        <a:rPr lang="en-US" altLang="ko-KR" sz="1000" dirty="0">
                          <a:latin typeface="+mn-ea"/>
                        </a:rPr>
                        <a:t>CPU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32GB)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$0.4032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cache.r7g.xlarge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4Core, MEM : 26.32GB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$0.437 * 3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mq.m5.2xlarge(AZ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8Core, MEM : 32GB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$1.152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705257"/>
                  </a:ext>
                </a:extLst>
              </a:tr>
              <a:tr h="6014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QA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m7i.2xlarge (v</a:t>
                      </a:r>
                      <a:r>
                        <a:rPr lang="en-US" altLang="ko-KR" sz="1000" dirty="0">
                          <a:latin typeface="+mn-ea"/>
                        </a:rPr>
                        <a:t>CPU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32GB)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$0.4032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cache.r7g.large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2Core, MEM : 13.07GB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$0.219 * 2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2Core, MEM : 8GB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$0.288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976640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4D5A6A4-F1FA-4431-AFC7-4FC35FCAC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515994"/>
              </p:ext>
            </p:extLst>
          </p:nvPr>
        </p:nvGraphicFramePr>
        <p:xfrm>
          <a:off x="264852" y="3484873"/>
          <a:ext cx="11709400" cy="2895530"/>
        </p:xfrm>
        <a:graphic>
          <a:graphicData uri="http://schemas.openxmlformats.org/drawingml/2006/table">
            <a:tbl>
              <a:tblPr/>
              <a:tblGrid>
                <a:gridCol w="575576">
                  <a:extLst>
                    <a:ext uri="{9D8B030D-6E8A-4147-A177-3AD203B41FA5}">
                      <a16:colId xmlns:a16="http://schemas.microsoft.com/office/drawing/2014/main" val="2267078273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2216231613"/>
                    </a:ext>
                  </a:extLst>
                </a:gridCol>
                <a:gridCol w="1885358">
                  <a:extLst>
                    <a:ext uri="{9D8B030D-6E8A-4147-A177-3AD203B41FA5}">
                      <a16:colId xmlns:a16="http://schemas.microsoft.com/office/drawing/2014/main" val="2617295911"/>
                    </a:ext>
                  </a:extLst>
                </a:gridCol>
                <a:gridCol w="1761111">
                  <a:extLst>
                    <a:ext uri="{9D8B030D-6E8A-4147-A177-3AD203B41FA5}">
                      <a16:colId xmlns:a16="http://schemas.microsoft.com/office/drawing/2014/main" val="2186207348"/>
                    </a:ext>
                  </a:extLst>
                </a:gridCol>
                <a:gridCol w="492472">
                  <a:extLst>
                    <a:ext uri="{9D8B030D-6E8A-4147-A177-3AD203B41FA5}">
                      <a16:colId xmlns:a16="http://schemas.microsoft.com/office/drawing/2014/main" val="1018308115"/>
                    </a:ext>
                  </a:extLst>
                </a:gridCol>
                <a:gridCol w="1335844">
                  <a:extLst>
                    <a:ext uri="{9D8B030D-6E8A-4147-A177-3AD203B41FA5}">
                      <a16:colId xmlns:a16="http://schemas.microsoft.com/office/drawing/2014/main" val="1659503118"/>
                    </a:ext>
                  </a:extLst>
                </a:gridCol>
                <a:gridCol w="1975997">
                  <a:extLst>
                    <a:ext uri="{9D8B030D-6E8A-4147-A177-3AD203B41FA5}">
                      <a16:colId xmlns:a16="http://schemas.microsoft.com/office/drawing/2014/main" val="1618216236"/>
                    </a:ext>
                  </a:extLst>
                </a:gridCol>
                <a:gridCol w="1795356">
                  <a:extLst>
                    <a:ext uri="{9D8B030D-6E8A-4147-A177-3AD203B41FA5}">
                      <a16:colId xmlns:a16="http://schemas.microsoft.com/office/drawing/2014/main" val="373689391"/>
                    </a:ext>
                  </a:extLst>
                </a:gridCol>
                <a:gridCol w="514458">
                  <a:extLst>
                    <a:ext uri="{9D8B030D-6E8A-4147-A177-3AD203B41FA5}">
                      <a16:colId xmlns:a16="http://schemas.microsoft.com/office/drawing/2014/main" val="4148995191"/>
                    </a:ext>
                  </a:extLst>
                </a:gridCol>
              </a:tblGrid>
              <a:tr h="375917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TO-BE (Standard)</a:t>
                      </a:r>
                      <a:endParaRPr lang="ko-KR" altLang="en-US" sz="1600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TO-BE (Basic)</a:t>
                      </a:r>
                      <a:endParaRPr lang="ko-KR" altLang="en-US" sz="1600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19442"/>
                  </a:ext>
                </a:extLst>
              </a:tr>
              <a:tr h="464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서비스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EC2</a:t>
                      </a:r>
                      <a:endParaRPr lang="ko-KR" altLang="en-US" sz="1100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ElastiCache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Redis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Amazon MQ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절감</a:t>
                      </a:r>
                      <a:endParaRPr lang="en-US" altLang="ko-KR" sz="11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효과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EC2</a:t>
                      </a:r>
                      <a:endParaRPr lang="ko-KR" altLang="en-US" sz="1100" dirty="0"/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ElastiCache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Redis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Amazon MQ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/>
                        <a:t>절감</a:t>
                      </a:r>
                      <a:endParaRPr lang="en-US" altLang="ko-KR" sz="1100" dirty="0"/>
                    </a:p>
                    <a:p>
                      <a:pPr algn="ctr"/>
                      <a:r>
                        <a:rPr lang="ko-KR" altLang="en-US" sz="1100" dirty="0"/>
                        <a:t>효과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178293"/>
                  </a:ext>
                </a:extLst>
              </a:tr>
              <a:tr h="6756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Live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 c7i.2xlarge (v</a:t>
                      </a:r>
                      <a:r>
                        <a:rPr lang="en-US" altLang="ko-KR" sz="1000" dirty="0">
                          <a:latin typeface="+mn-ea"/>
                        </a:rPr>
                        <a:t>CPU: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16GB)</a:t>
                      </a:r>
                    </a:p>
                    <a:p>
                      <a:pPr algn="ctr" fontAlgn="ctr"/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$0.357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cache.m7g.xlarge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vCPU : 4Core, MEM : 12.93GB</a:t>
                      </a: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$0.315 * 9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mq.m5.xlarge(AZ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4Core, MEM : 16GB</a:t>
                      </a:r>
                    </a:p>
                    <a:p>
                      <a:pPr algn="ctr" fontAlgn="ctr"/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$0.576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52.76%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142" marR="6142" marT="6142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 c7i.2xlarge (v</a:t>
                      </a:r>
                      <a:r>
                        <a:rPr lang="en-US" altLang="ko-KR" sz="1000" dirty="0">
                          <a:latin typeface="+mn-ea"/>
                        </a:rPr>
                        <a:t>CPU: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16GB)</a:t>
                      </a:r>
                    </a:p>
                    <a:p>
                      <a:pPr algn="ctr" fontAlgn="ctr"/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$0.357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cache.m7g.xlarge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vCPU : 4Core, MEM : 12.93GB</a:t>
                      </a: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$0.315 </a:t>
                      </a:r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 6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mq.m5.xlarge(AZ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4Core, MEM : 16GB</a:t>
                      </a:r>
                    </a:p>
                    <a:p>
                      <a:pPr algn="ctr" fontAlgn="ctr"/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$0.576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/>
                        <a:t>61.87%</a:t>
                      </a:r>
                      <a:endParaRPr lang="ko-KR" altLang="en-US" sz="1100" dirty="0"/>
                    </a:p>
                  </a:txBody>
                  <a:tcPr marL="6142" marR="6142" marT="6142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355240"/>
                  </a:ext>
                </a:extLst>
              </a:tr>
              <a:tr h="686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Stage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c7i.2xlarge (v</a:t>
                      </a:r>
                      <a:r>
                        <a:rPr lang="en-US" altLang="ko-KR" sz="1000" dirty="0">
                          <a:latin typeface="+mn-ea"/>
                        </a:rPr>
                        <a:t>CPU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16GB)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$0.357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cache.m7g.xlarge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4Core, MEM : 12.93GB</a:t>
                      </a: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$0.315 * 3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mq.m5.xlarge(AZ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4Core, MEM : 16GB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$0.576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41.44%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142" marR="6142" marT="6142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c7i.2xlarge (v</a:t>
                      </a:r>
                      <a:r>
                        <a:rPr lang="en-US" altLang="ko-KR" sz="1000" dirty="0">
                          <a:latin typeface="+mn-ea"/>
                        </a:rPr>
                        <a:t>CPU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8Core,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16GB)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$0.357 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cache.m7g.xlarge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4Core, MEM : 12.93GB</a:t>
                      </a: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$0.315 * 3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mq.m5.xlarge(AZ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4Core, MEM : 16GB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$0.576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/>
                        <a:t>41.44%</a:t>
                      </a:r>
                      <a:endParaRPr lang="ko-KR" altLang="en-US" sz="1100" dirty="0"/>
                    </a:p>
                  </a:txBody>
                  <a:tcPr marL="6142" marR="6142" marT="6142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758265"/>
                  </a:ext>
                </a:extLst>
              </a:tr>
              <a:tr h="6932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QA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 c7i.xlarge (v</a:t>
                      </a:r>
                      <a:r>
                        <a:rPr lang="en-US" altLang="ko-KR" sz="1000" dirty="0">
                          <a:latin typeface="+mn-ea"/>
                        </a:rPr>
                        <a:t>CPU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4Core,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8GB)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$0.1785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cache.m7g.large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2Core, MEM : 6.38GB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$0.158 * 2 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2Core, MEM : 8GB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$0.288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20.33%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142" marR="6142" marT="6142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dirty="0"/>
                        <a:t> c7i.xlarge (v</a:t>
                      </a:r>
                      <a:r>
                        <a:rPr lang="en-US" altLang="ko-KR" sz="1000" dirty="0">
                          <a:latin typeface="+mn-ea"/>
                        </a:rPr>
                        <a:t>CPU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4Core,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MEM</a:t>
                      </a:r>
                      <a:r>
                        <a:rPr lang="ko-KR" altLang="en-US" sz="1000" dirty="0">
                          <a:latin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</a:rPr>
                        <a:t>: 8GB)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</a:rPr>
                        <a:t>시간당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</a:rPr>
                        <a:t>: $0.1785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cache.m7g.large 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샤드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vCPU : 2Core, MEM : 6.38GB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시간당 </a:t>
                      </a:r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$0.158 * 2 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mq.m5.large(AZ</a:t>
                      </a:r>
                      <a:r>
                        <a:rPr lang="ko-KR" altLang="en-US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당</a:t>
                      </a:r>
                      <a:r>
                        <a:rPr lang="en-US" altLang="ko-KR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vCPU : 2Core, MEM : 8GB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시간당 </a:t>
                      </a:r>
                      <a:r>
                        <a:rPr lang="en-US" altLang="ko-KR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$0.288 * 3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/>
                        <a:t>20.33%</a:t>
                      </a:r>
                      <a:endParaRPr lang="ko-KR" altLang="en-US" sz="1100" dirty="0"/>
                    </a:p>
                  </a:txBody>
                  <a:tcPr marL="6142" marR="6142" marT="6142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031347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B9DA77F9-960A-4F90-AF30-34899E4FA0FA}"/>
              </a:ext>
            </a:extLst>
          </p:cNvPr>
          <p:cNvSpPr/>
          <p:nvPr/>
        </p:nvSpPr>
        <p:spPr>
          <a:xfrm>
            <a:off x="8043162" y="6406452"/>
            <a:ext cx="40099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(*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단순 산술 계산으로 실제 비용과 다를 수 있음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81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headEnd type="triangl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5286</TotalTime>
  <Words>1886</Words>
  <Application>Microsoft Office PowerPoint</Application>
  <PresentationFormat>와이드스크린</PresentationFormat>
  <Paragraphs>419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HY헤드라인M</vt:lpstr>
      <vt:lpstr>맑은 고딕</vt:lpstr>
      <vt:lpstr>Arial</vt:lpstr>
      <vt:lpstr>Berlin Sans FB Demi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user</cp:lastModifiedBy>
  <cp:revision>151</cp:revision>
  <dcterms:created xsi:type="dcterms:W3CDTF">2023-10-27T17:14:40Z</dcterms:created>
  <dcterms:modified xsi:type="dcterms:W3CDTF">2025-03-06T07:27:15Z</dcterms:modified>
</cp:coreProperties>
</file>