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4E450-DEAE-45C7-AFDF-FBD7835E2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853788-E6EF-42B5-A0C3-5B6EFB155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879E8-4911-4806-8692-96D8DD03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B2C59-9516-4580-93FC-2F01F504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676CA5-87C1-4D1C-B30D-AF1C032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7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2FBA-ECCC-4A80-8792-6C8F2805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62E438-4126-42FC-8A8A-2F07FA2E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B2048-9C0C-4967-9C50-BB5E376D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D01EDE-4CB8-43E8-AB4D-A90BF7C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7159AC-E1FA-42CA-9B29-79EAE8F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7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0601FF-0BF3-4B6C-8F96-5A4B4354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0BB774-3F23-490E-A80C-CBC8AADD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9C113-C10E-4125-84DA-51B48DA0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C8A3BA-8BD4-4255-A275-0A84320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2F6FFB-DAD4-4DC3-BC14-EF2E0458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6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21762-EC9A-4E37-AE6D-7ACDF1A9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D1C4B0-A3E1-4A31-B4A4-530515400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E57154-0BB2-4CEE-A170-689211DC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5FB53A-725C-4F1F-ADBB-CB587FDF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51BD4-4045-45A2-9F87-AE1324DC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6CB463-19B1-4B48-ABAB-55A09FF7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5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0987E-58E0-4641-B928-7F4443D0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8E7217-C9CB-4BD7-8858-AF676E1C1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51DD8C-6859-43DB-9797-E603AB7D2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BCCC6-C9B3-46AE-AA71-6E1ECBB99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ED6A3E0-E417-46FA-BE74-8A8C0027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CEB1F-DBC0-4C19-9ED7-0F0DBC40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F55E151-D68D-4428-B933-9BCC6E3C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FEB991-5707-45A0-AFA1-2B46DF45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02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01DB38-38E5-4AB1-B30C-42028259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0984C1-F347-429C-BDC9-28ED33C0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1CF8A2-486E-4367-8536-41D55622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88D2BE-2D52-4138-B30D-CF2E5294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6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0961EE-EEE2-4DC9-87EE-D60491CB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C3553C-AF39-4B49-9B9C-0E2253E8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A787C5-262A-4C30-867E-074CE7C9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B032B-3F84-4D4E-8714-F06A3955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41CD0-8B20-4799-A15D-70B3D11F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C92C0B-A9DB-4847-B20D-960CBFE2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D05EC1-C11B-4A7F-A8E1-E5777B66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C2BDBF-446A-4269-A0BF-38E6391C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62BCE8-239B-4BBF-8A3E-7F766000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4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43AD6-B102-48E9-A945-3F8FBF15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5D569-60C3-4C6F-9E87-5E7C22E97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52229B-2D7B-4726-8C9B-52A2D9A5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4CAA1-2FFA-40AE-B7C4-6C9BFB8A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F2FD40-4218-4402-94DD-64B6F94C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296B8-61F9-4E75-937F-BA6255D8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16869-F7D6-4FAB-BBE3-0295E6A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6CE6FC-FCD7-4DDC-A8DA-7C2C6F03E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75D47B-81B6-493F-A855-E0992175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A991CA-EC64-4FD2-9883-3DAED02F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004105-A6C9-4062-A0F2-67F0E13F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2C95E1-57B7-4F50-9697-89B417D2D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95735-8857-4E04-9C37-8418AE58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6A5DAC-9F27-4B46-82EF-A9693F19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0A9D4-0B78-47FB-9152-383075A9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74C509-B50F-4C40-98D6-A0F7E53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BF5C5D-455F-4B8A-87CE-855079E1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84C8A3-2804-4A3E-BF5B-57B0CA57F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88A46-1A40-49FF-A083-7D3B000CF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A54FD-3DF9-467A-8083-021B9ACE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5297A4-5CF1-4DC5-9551-1E0DADA3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0D6B62-EDF3-4EE0-87CE-1ED2188271F6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UGQ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2E4BA2BE-6D4A-41C5-894B-1D5F2EEC533F}"/>
              </a:ext>
            </a:extLst>
          </p:cNvPr>
          <p:cNvSpPr/>
          <p:nvPr/>
        </p:nvSpPr>
        <p:spPr>
          <a:xfrm>
            <a:off x="166541" y="651510"/>
            <a:ext cx="11858918" cy="46686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CD309984-DCDD-455E-AD1C-3DC59BD4D5A5}"/>
              </a:ext>
            </a:extLst>
          </p:cNvPr>
          <p:cNvSpPr/>
          <p:nvPr/>
        </p:nvSpPr>
        <p:spPr>
          <a:xfrm>
            <a:off x="424543" y="2313641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7C05861-72FC-4824-8FAC-EE68599DC361}"/>
              </a:ext>
            </a:extLst>
          </p:cNvPr>
          <p:cNvSpPr/>
          <p:nvPr/>
        </p:nvSpPr>
        <p:spPr>
          <a:xfrm>
            <a:off x="1100810" y="3854467"/>
            <a:ext cx="1567959" cy="7029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EDD4E588-79DD-41AA-BF6E-2E177C41995B}"/>
              </a:ext>
            </a:extLst>
          </p:cNvPr>
          <p:cNvSpPr/>
          <p:nvPr/>
        </p:nvSpPr>
        <p:spPr>
          <a:xfrm>
            <a:off x="3847893" y="5540374"/>
            <a:ext cx="4582243" cy="98978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Meta Input Tool (With Admin Mode) 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Web Browser</a:t>
            </a:r>
          </a:p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HTML, CSS,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Javascript</a:t>
            </a: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, React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185C9EF5-2D63-4AFE-B665-262B2BA017DD}"/>
              </a:ext>
            </a:extLst>
          </p:cNvPr>
          <p:cNvSpPr/>
          <p:nvPr/>
        </p:nvSpPr>
        <p:spPr>
          <a:xfrm>
            <a:off x="7148945" y="2534135"/>
            <a:ext cx="4392305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4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7DE1494-7B7A-4752-9A43-BE801E8BAFF7}"/>
              </a:ext>
            </a:extLst>
          </p:cNvPr>
          <p:cNvSpPr/>
          <p:nvPr/>
        </p:nvSpPr>
        <p:spPr>
          <a:xfrm>
            <a:off x="8528858" y="3295943"/>
            <a:ext cx="2867890" cy="10599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 Server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</a:t>
            </a:r>
            <a:r>
              <a:rPr lang="en-US" altLang="ko-KR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Meta </a:t>
            </a:r>
            <a:r>
              <a:rPr lang="en-US" altLang="ko-KR" b="1" dirty="0" err="1">
                <a:solidFill>
                  <a:srgbClr val="FF0000"/>
                </a:solidFill>
                <a:latin typeface="Berlin Sans FB Demi" panose="020E0802020502020306" pitchFamily="34" charset="0"/>
              </a:rPr>
              <a:t>ValidChecker</a:t>
            </a:r>
            <a:r>
              <a:rPr lang="en-US" altLang="ko-KR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 DLL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UGQ Logic</a:t>
            </a:r>
          </a:p>
        </p:txBody>
      </p:sp>
      <p:sp>
        <p:nvSpPr>
          <p:cNvPr id="71" name="원통형 70">
            <a:extLst>
              <a:ext uri="{FF2B5EF4-FFF2-40B4-BE49-F238E27FC236}">
                <a16:creationId xmlns:a16="http://schemas.microsoft.com/office/drawing/2014/main" id="{D20E8B1C-41D8-4412-BF4D-17185B042AFC}"/>
              </a:ext>
            </a:extLst>
          </p:cNvPr>
          <p:cNvSpPr/>
          <p:nvPr/>
        </p:nvSpPr>
        <p:spPr>
          <a:xfrm>
            <a:off x="6568985" y="868975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C2AE15E5-DF4B-4241-A6D7-286B222DA606}"/>
              </a:ext>
            </a:extLst>
          </p:cNvPr>
          <p:cNvSpPr/>
          <p:nvPr/>
        </p:nvSpPr>
        <p:spPr>
          <a:xfrm>
            <a:off x="2543116" y="2532924"/>
            <a:ext cx="3310895" cy="11132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Validation Server</a:t>
            </a:r>
          </a:p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</a:t>
            </a:r>
            <a:r>
              <a:rPr lang="en-US" altLang="ko-KR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ASP.Net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</a:t>
            </a:r>
            <a:r>
              <a:rPr lang="en-US" altLang="ko-KR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Meta </a:t>
            </a:r>
            <a:r>
              <a:rPr lang="en-US" altLang="ko-KR" b="1" dirty="0" err="1">
                <a:solidFill>
                  <a:srgbClr val="FF0000"/>
                </a:solidFill>
                <a:latin typeface="Berlin Sans FB Demi" panose="020E0802020502020306" pitchFamily="34" charset="0"/>
              </a:rPr>
              <a:t>ValidChecker</a:t>
            </a:r>
            <a:r>
              <a:rPr lang="en-US" altLang="ko-KR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 DLL</a:t>
            </a:r>
          </a:p>
        </p:txBody>
      </p:sp>
      <p:cxnSp>
        <p:nvCxnSpPr>
          <p:cNvPr id="77" name="연결선: 구부러짐 76">
            <a:extLst>
              <a:ext uri="{FF2B5EF4-FFF2-40B4-BE49-F238E27FC236}">
                <a16:creationId xmlns:a16="http://schemas.microsoft.com/office/drawing/2014/main" id="{44900DEC-10C8-4F89-8A7F-5F7613A4681A}"/>
              </a:ext>
            </a:extLst>
          </p:cNvPr>
          <p:cNvCxnSpPr>
            <a:cxnSpLocks/>
            <a:stCxn id="33" idx="3"/>
            <a:endCxn id="72" idx="0"/>
          </p:cNvCxnSpPr>
          <p:nvPr/>
        </p:nvCxnSpPr>
        <p:spPr>
          <a:xfrm rot="5400000">
            <a:off x="4404278" y="1738384"/>
            <a:ext cx="588827" cy="1000253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2B1E6E6-E1C4-4913-80ED-65640213A929}"/>
              </a:ext>
            </a:extLst>
          </p:cNvPr>
          <p:cNvSpPr/>
          <p:nvPr/>
        </p:nvSpPr>
        <p:spPr>
          <a:xfrm>
            <a:off x="8742267" y="5528406"/>
            <a:ext cx="2264153" cy="98978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Play</a:t>
            </a:r>
          </a:p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Game Client App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C++</a:t>
            </a:r>
          </a:p>
        </p:txBody>
      </p:sp>
      <p:cxnSp>
        <p:nvCxnSpPr>
          <p:cNvPr id="92" name="연결선: 구부러짐 91">
            <a:extLst>
              <a:ext uri="{FF2B5EF4-FFF2-40B4-BE49-F238E27FC236}">
                <a16:creationId xmlns:a16="http://schemas.microsoft.com/office/drawing/2014/main" id="{9330D93D-1411-4F4C-AFA3-13A55996C876}"/>
              </a:ext>
            </a:extLst>
          </p:cNvPr>
          <p:cNvCxnSpPr>
            <a:cxnSpLocks/>
            <a:stCxn id="91" idx="0"/>
            <a:endCxn id="65" idx="2"/>
          </p:cNvCxnSpPr>
          <p:nvPr/>
        </p:nvCxnSpPr>
        <p:spPr>
          <a:xfrm rot="5400000" flipH="1" flipV="1">
            <a:off x="9332306" y="4897910"/>
            <a:ext cx="1172534" cy="8845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사각형: 둥근 모서리 125">
            <a:extLst>
              <a:ext uri="{FF2B5EF4-FFF2-40B4-BE49-F238E27FC236}">
                <a16:creationId xmlns:a16="http://schemas.microsoft.com/office/drawing/2014/main" id="{4D9BA3B6-0EC8-4BF1-805F-697020424587}"/>
              </a:ext>
            </a:extLst>
          </p:cNvPr>
          <p:cNvSpPr/>
          <p:nvPr/>
        </p:nvSpPr>
        <p:spPr>
          <a:xfrm>
            <a:off x="7287956" y="3641066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cxnSp>
        <p:nvCxnSpPr>
          <p:cNvPr id="128" name="연결선: 구부러짐 127">
            <a:extLst>
              <a:ext uri="{FF2B5EF4-FFF2-40B4-BE49-F238E27FC236}">
                <a16:creationId xmlns:a16="http://schemas.microsoft.com/office/drawing/2014/main" id="{38F817EC-DEB4-4490-B880-FDCB3D3AED7F}"/>
              </a:ext>
            </a:extLst>
          </p:cNvPr>
          <p:cNvCxnSpPr>
            <a:cxnSpLocks/>
            <a:stCxn id="91" idx="0"/>
            <a:endCxn id="126" idx="2"/>
          </p:cNvCxnSpPr>
          <p:nvPr/>
        </p:nvCxnSpPr>
        <p:spPr>
          <a:xfrm rot="16200000" flipV="1">
            <a:off x="8264426" y="3918488"/>
            <a:ext cx="1184395" cy="203544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38922A18-793D-4441-93A4-3E0A9BBD1A8A}"/>
              </a:ext>
            </a:extLst>
          </p:cNvPr>
          <p:cNvSpPr/>
          <p:nvPr/>
        </p:nvSpPr>
        <p:spPr>
          <a:xfrm>
            <a:off x="3971636" y="4502059"/>
            <a:ext cx="2497014" cy="5978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API Gateway</a:t>
            </a:r>
          </a:p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HTTP </a:t>
            </a:r>
            <a:r>
              <a:rPr lang="en-US" altLang="ko-KR" sz="1200" b="1" dirty="0" err="1">
                <a:solidFill>
                  <a:schemeClr val="tx1"/>
                </a:solidFill>
              </a:rPr>
              <a:t>EndPoint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57" name="연결선: 구부러짐 156">
            <a:extLst>
              <a:ext uri="{FF2B5EF4-FFF2-40B4-BE49-F238E27FC236}">
                <a16:creationId xmlns:a16="http://schemas.microsoft.com/office/drawing/2014/main" id="{3BC7F698-0618-4D25-9C03-2F5FCB0AB56B}"/>
              </a:ext>
            </a:extLst>
          </p:cNvPr>
          <p:cNvCxnSpPr>
            <a:cxnSpLocks/>
            <a:stCxn id="72" idx="2"/>
            <a:endCxn id="144" idx="0"/>
          </p:cNvCxnSpPr>
          <p:nvPr/>
        </p:nvCxnSpPr>
        <p:spPr>
          <a:xfrm rot="16200000" flipH="1">
            <a:off x="4281427" y="3563342"/>
            <a:ext cx="855853" cy="102157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>
            <a:extLst>
              <a:ext uri="{FF2B5EF4-FFF2-40B4-BE49-F238E27FC236}">
                <a16:creationId xmlns:a16="http://schemas.microsoft.com/office/drawing/2014/main" id="{83232193-3532-4130-AD01-60C36039740B}"/>
              </a:ext>
            </a:extLst>
          </p:cNvPr>
          <p:cNvSpPr/>
          <p:nvPr/>
        </p:nvSpPr>
        <p:spPr>
          <a:xfrm>
            <a:off x="4429233" y="3865489"/>
            <a:ext cx="337342" cy="33427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1" name="타원 170">
            <a:extLst>
              <a:ext uri="{FF2B5EF4-FFF2-40B4-BE49-F238E27FC236}">
                <a16:creationId xmlns:a16="http://schemas.microsoft.com/office/drawing/2014/main" id="{239C8647-BF8C-45FA-81C1-E5FD9910F7B5}"/>
              </a:ext>
            </a:extLst>
          </p:cNvPr>
          <p:cNvSpPr/>
          <p:nvPr/>
        </p:nvSpPr>
        <p:spPr>
          <a:xfrm>
            <a:off x="9767596" y="4735844"/>
            <a:ext cx="337342" cy="33427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8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원통형 32">
            <a:extLst>
              <a:ext uri="{FF2B5EF4-FFF2-40B4-BE49-F238E27FC236}">
                <a16:creationId xmlns:a16="http://schemas.microsoft.com/office/drawing/2014/main" id="{228DF487-E4A5-4ECA-AF4D-5A72BFABCFD2}"/>
              </a:ext>
            </a:extLst>
          </p:cNvPr>
          <p:cNvSpPr/>
          <p:nvPr/>
        </p:nvSpPr>
        <p:spPr>
          <a:xfrm>
            <a:off x="4233334" y="877147"/>
            <a:ext cx="1930966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Meta</a:t>
            </a:r>
          </a:p>
        </p:txBody>
      </p:sp>
      <p:sp>
        <p:nvSpPr>
          <p:cNvPr id="170" name="타원 169">
            <a:extLst>
              <a:ext uri="{FF2B5EF4-FFF2-40B4-BE49-F238E27FC236}">
                <a16:creationId xmlns:a16="http://schemas.microsoft.com/office/drawing/2014/main" id="{E4B8B81F-A7CC-43DE-91C5-E8BD4F981E6D}"/>
              </a:ext>
            </a:extLst>
          </p:cNvPr>
          <p:cNvSpPr/>
          <p:nvPr/>
        </p:nvSpPr>
        <p:spPr>
          <a:xfrm>
            <a:off x="8672347" y="4731960"/>
            <a:ext cx="337342" cy="3342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7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9" name="연결선: 구부러짐 38">
            <a:extLst>
              <a:ext uri="{FF2B5EF4-FFF2-40B4-BE49-F238E27FC236}">
                <a16:creationId xmlns:a16="http://schemas.microsoft.com/office/drawing/2014/main" id="{39912C1C-95A8-438D-907D-A1B46430D1DB}"/>
              </a:ext>
            </a:extLst>
          </p:cNvPr>
          <p:cNvCxnSpPr>
            <a:cxnSpLocks/>
            <a:stCxn id="71" idx="3"/>
            <a:endCxn id="65" idx="0"/>
          </p:cNvCxnSpPr>
          <p:nvPr/>
        </p:nvCxnSpPr>
        <p:spPr>
          <a:xfrm rot="16200000" flipH="1">
            <a:off x="7956648" y="1289788"/>
            <a:ext cx="1360018" cy="2652291"/>
          </a:xfrm>
          <a:prstGeom prst="curvedConnector3">
            <a:avLst>
              <a:gd name="adj1" fmla="val 13892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원통형 34">
            <a:extLst>
              <a:ext uri="{FF2B5EF4-FFF2-40B4-BE49-F238E27FC236}">
                <a16:creationId xmlns:a16="http://schemas.microsoft.com/office/drawing/2014/main" id="{0B7B4A97-504B-4875-B792-C77430D194A5}"/>
              </a:ext>
            </a:extLst>
          </p:cNvPr>
          <p:cNvSpPr/>
          <p:nvPr/>
        </p:nvSpPr>
        <p:spPr>
          <a:xfrm>
            <a:off x="8769383" y="863044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55667419-13E4-4693-B17B-E906CD23B2AB}"/>
              </a:ext>
            </a:extLst>
          </p:cNvPr>
          <p:cNvCxnSpPr>
            <a:cxnSpLocks/>
            <a:stCxn id="35" idx="3"/>
            <a:endCxn id="72" idx="3"/>
          </p:cNvCxnSpPr>
          <p:nvPr/>
        </p:nvCxnSpPr>
        <p:spPr>
          <a:xfrm rot="5400000">
            <a:off x="7087186" y="696820"/>
            <a:ext cx="1159571" cy="3625919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>
            <a:extLst>
              <a:ext uri="{FF2B5EF4-FFF2-40B4-BE49-F238E27FC236}">
                <a16:creationId xmlns:a16="http://schemas.microsoft.com/office/drawing/2014/main" id="{3211B89A-0214-40B3-BE1F-734B925C0F41}"/>
              </a:ext>
            </a:extLst>
          </p:cNvPr>
          <p:cNvSpPr/>
          <p:nvPr/>
        </p:nvSpPr>
        <p:spPr>
          <a:xfrm>
            <a:off x="4484222" y="2063493"/>
            <a:ext cx="337342" cy="33427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6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1E308286-AC74-41AB-B1D2-0E1D395AFF74}"/>
              </a:ext>
            </a:extLst>
          </p:cNvPr>
          <p:cNvCxnSpPr>
            <a:cxnSpLocks/>
            <a:stCxn id="59" idx="3"/>
            <a:endCxn id="144" idx="1"/>
          </p:cNvCxnSpPr>
          <p:nvPr/>
        </p:nvCxnSpPr>
        <p:spPr>
          <a:xfrm>
            <a:off x="2668769" y="4205940"/>
            <a:ext cx="1302867" cy="595058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타원 164">
            <a:extLst>
              <a:ext uri="{FF2B5EF4-FFF2-40B4-BE49-F238E27FC236}">
                <a16:creationId xmlns:a16="http://schemas.microsoft.com/office/drawing/2014/main" id="{489C66F3-1454-4E12-B459-A80559CEEB30}"/>
              </a:ext>
            </a:extLst>
          </p:cNvPr>
          <p:cNvSpPr/>
          <p:nvPr/>
        </p:nvSpPr>
        <p:spPr>
          <a:xfrm>
            <a:off x="3088524" y="4230040"/>
            <a:ext cx="337342" cy="33427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B2C1DC-1A23-4707-B512-1ED6CED9AF1A}"/>
              </a:ext>
            </a:extLst>
          </p:cNvPr>
          <p:cNvSpPr txBox="1"/>
          <p:nvPr/>
        </p:nvSpPr>
        <p:spPr>
          <a:xfrm>
            <a:off x="1777747" y="1789202"/>
            <a:ext cx="2420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</a:rPr>
              <a:t>* UGQ</a:t>
            </a:r>
            <a:r>
              <a:rPr lang="ko-KR" altLang="en-US" sz="1100" b="1" dirty="0">
                <a:solidFill>
                  <a:srgbClr val="FF0000"/>
                </a:solidFill>
              </a:rPr>
              <a:t> </a:t>
            </a:r>
            <a:r>
              <a:rPr lang="en-US" altLang="ko-KR" sz="1100" b="1" dirty="0">
                <a:solidFill>
                  <a:srgbClr val="FF0000"/>
                </a:solidFill>
              </a:rPr>
              <a:t>Meta</a:t>
            </a:r>
            <a:r>
              <a:rPr lang="ko-KR" altLang="en-US" sz="1100" b="1" dirty="0">
                <a:solidFill>
                  <a:srgbClr val="FF0000"/>
                </a:solidFill>
              </a:rPr>
              <a:t> 데이터 저장</a:t>
            </a:r>
            <a:br>
              <a:rPr lang="en-US" altLang="ko-KR" sz="1100" b="1" dirty="0"/>
            </a:br>
            <a:r>
              <a:rPr lang="en-US" altLang="ko-KR" sz="1100" b="1" dirty="0">
                <a:solidFill>
                  <a:srgbClr val="FF0000"/>
                </a:solidFill>
              </a:rPr>
              <a:t>* UGQ Meta </a:t>
            </a:r>
            <a:r>
              <a:rPr lang="ko-KR" altLang="en-US" sz="1100" b="1" dirty="0">
                <a:solidFill>
                  <a:srgbClr val="FF0000"/>
                </a:solidFill>
              </a:rPr>
              <a:t>데이터 </a:t>
            </a:r>
            <a:r>
              <a:rPr lang="en-US" altLang="ko-KR" sz="1100" b="1" dirty="0">
                <a:solidFill>
                  <a:srgbClr val="FF0000"/>
                </a:solidFill>
              </a:rPr>
              <a:t>Commit </a:t>
            </a:r>
            <a:r>
              <a:rPr lang="ko-KR" altLang="en-US" sz="1100" b="1" dirty="0">
                <a:solidFill>
                  <a:srgbClr val="FF0000"/>
                </a:solidFill>
              </a:rPr>
              <a:t>저장</a:t>
            </a:r>
            <a:endParaRPr lang="ko-KR" altLang="en-US" sz="1100" b="1" dirty="0"/>
          </a:p>
        </p:txBody>
      </p:sp>
      <p:sp>
        <p:nvSpPr>
          <p:cNvPr id="168" name="타원 167">
            <a:extLst>
              <a:ext uri="{FF2B5EF4-FFF2-40B4-BE49-F238E27FC236}">
                <a16:creationId xmlns:a16="http://schemas.microsoft.com/office/drawing/2014/main" id="{01D4E2AD-4FA7-4838-A3C7-1EA5A313B619}"/>
              </a:ext>
            </a:extLst>
          </p:cNvPr>
          <p:cNvSpPr/>
          <p:nvPr/>
        </p:nvSpPr>
        <p:spPr>
          <a:xfrm>
            <a:off x="7670230" y="2667148"/>
            <a:ext cx="337342" cy="33427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4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86" name="연결선: 구부러짐 85">
            <a:extLst>
              <a:ext uri="{FF2B5EF4-FFF2-40B4-BE49-F238E27FC236}">
                <a16:creationId xmlns:a16="http://schemas.microsoft.com/office/drawing/2014/main" id="{2E551C08-9CB6-425D-9B95-3E39ABEFD746}"/>
              </a:ext>
            </a:extLst>
          </p:cNvPr>
          <p:cNvCxnSpPr>
            <a:cxnSpLocks/>
            <a:stCxn id="144" idx="0"/>
            <a:endCxn id="65" idx="1"/>
          </p:cNvCxnSpPr>
          <p:nvPr/>
        </p:nvCxnSpPr>
        <p:spPr>
          <a:xfrm rot="5400000" flipH="1" flipV="1">
            <a:off x="6536425" y="2509627"/>
            <a:ext cx="676151" cy="3308715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연결선: 구부러짐 59">
            <a:extLst>
              <a:ext uri="{FF2B5EF4-FFF2-40B4-BE49-F238E27FC236}">
                <a16:creationId xmlns:a16="http://schemas.microsoft.com/office/drawing/2014/main" id="{C96F2F94-1F19-456C-9E4D-F660A5C583B2}"/>
              </a:ext>
            </a:extLst>
          </p:cNvPr>
          <p:cNvCxnSpPr>
            <a:cxnSpLocks/>
            <a:stCxn id="71" idx="3"/>
            <a:endCxn id="72" idx="3"/>
          </p:cNvCxnSpPr>
          <p:nvPr/>
        </p:nvCxnSpPr>
        <p:spPr>
          <a:xfrm rot="5400000">
            <a:off x="6005442" y="1784495"/>
            <a:ext cx="1153640" cy="1456501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타원 168">
            <a:extLst>
              <a:ext uri="{FF2B5EF4-FFF2-40B4-BE49-F238E27FC236}">
                <a16:creationId xmlns:a16="http://schemas.microsoft.com/office/drawing/2014/main" id="{8B674E31-6339-49AF-A569-93883E217A59}"/>
              </a:ext>
            </a:extLst>
          </p:cNvPr>
          <p:cNvSpPr/>
          <p:nvPr/>
        </p:nvSpPr>
        <p:spPr>
          <a:xfrm>
            <a:off x="6674143" y="2526761"/>
            <a:ext cx="337342" cy="33427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5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2" name="타원 171">
            <a:extLst>
              <a:ext uri="{FF2B5EF4-FFF2-40B4-BE49-F238E27FC236}">
                <a16:creationId xmlns:a16="http://schemas.microsoft.com/office/drawing/2014/main" id="{22049604-2CC6-4F8E-88B9-D3A437CF62AF}"/>
              </a:ext>
            </a:extLst>
          </p:cNvPr>
          <p:cNvSpPr/>
          <p:nvPr/>
        </p:nvSpPr>
        <p:spPr>
          <a:xfrm>
            <a:off x="6712438" y="3739855"/>
            <a:ext cx="337342" cy="33427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9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98C781E6-8688-4812-AE8E-ACBEC442A12E}"/>
              </a:ext>
            </a:extLst>
          </p:cNvPr>
          <p:cNvSpPr/>
          <p:nvPr/>
        </p:nvSpPr>
        <p:spPr>
          <a:xfrm>
            <a:off x="8132459" y="1971882"/>
            <a:ext cx="672870" cy="33427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A206B79-0864-4412-9774-CD9AB75DCBB1}"/>
              </a:ext>
            </a:extLst>
          </p:cNvPr>
          <p:cNvSpPr/>
          <p:nvPr/>
        </p:nvSpPr>
        <p:spPr>
          <a:xfrm>
            <a:off x="1246180" y="5524661"/>
            <a:ext cx="2264153" cy="98978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Caliverse.io</a:t>
            </a:r>
          </a:p>
          <a:p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+ Web Browser</a:t>
            </a:r>
          </a:p>
        </p:txBody>
      </p:sp>
      <p:cxnSp>
        <p:nvCxnSpPr>
          <p:cNvPr id="66" name="연결선: 구부러짐 65">
            <a:extLst>
              <a:ext uri="{FF2B5EF4-FFF2-40B4-BE49-F238E27FC236}">
                <a16:creationId xmlns:a16="http://schemas.microsoft.com/office/drawing/2014/main" id="{28CFA333-0978-41DB-BD64-0C058EAEA70F}"/>
              </a:ext>
            </a:extLst>
          </p:cNvPr>
          <p:cNvCxnSpPr>
            <a:cxnSpLocks/>
            <a:stCxn id="144" idx="2"/>
            <a:endCxn id="82" idx="0"/>
          </p:cNvCxnSpPr>
          <p:nvPr/>
        </p:nvCxnSpPr>
        <p:spPr>
          <a:xfrm rot="16200000" flipH="1">
            <a:off x="5459360" y="4860719"/>
            <a:ext cx="440438" cy="91887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연결선: 구부러짐 78">
            <a:extLst>
              <a:ext uri="{FF2B5EF4-FFF2-40B4-BE49-F238E27FC236}">
                <a16:creationId xmlns:a16="http://schemas.microsoft.com/office/drawing/2014/main" id="{F4F4F742-D568-4DED-88B1-883D37EB4F5D}"/>
              </a:ext>
            </a:extLst>
          </p:cNvPr>
          <p:cNvCxnSpPr>
            <a:cxnSpLocks/>
            <a:stCxn id="59" idx="2"/>
            <a:endCxn id="76" idx="0"/>
          </p:cNvCxnSpPr>
          <p:nvPr/>
        </p:nvCxnSpPr>
        <p:spPr>
          <a:xfrm rot="16200000" flipH="1">
            <a:off x="1647899" y="4794302"/>
            <a:ext cx="967249" cy="49346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타원 163">
            <a:extLst>
              <a:ext uri="{FF2B5EF4-FFF2-40B4-BE49-F238E27FC236}">
                <a16:creationId xmlns:a16="http://schemas.microsoft.com/office/drawing/2014/main" id="{B08BB9FA-43E0-4497-8D20-8949ABCE9EB0}"/>
              </a:ext>
            </a:extLst>
          </p:cNvPr>
          <p:cNvSpPr/>
          <p:nvPr/>
        </p:nvSpPr>
        <p:spPr>
          <a:xfrm>
            <a:off x="1917957" y="4910921"/>
            <a:ext cx="337342" cy="3342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39045D5E-D523-46BD-ACD6-978ABEBA6115}"/>
              </a:ext>
            </a:extLst>
          </p:cNvPr>
          <p:cNvSpPr/>
          <p:nvPr/>
        </p:nvSpPr>
        <p:spPr>
          <a:xfrm>
            <a:off x="5516669" y="5143875"/>
            <a:ext cx="337342" cy="3342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4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3379B4-CFE5-4677-971A-A6C4229853D9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UGQ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무결성 체크 모듈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(Meta </a:t>
            </a:r>
            <a:r>
              <a:rPr lang="en-US" altLang="ko-KR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ValidChecker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Module]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EDE166-6C7D-4095-9548-3BB8C93333AA}"/>
              </a:ext>
            </a:extLst>
          </p:cNvPr>
          <p:cNvSpPr txBox="1"/>
          <p:nvPr/>
        </p:nvSpPr>
        <p:spPr>
          <a:xfrm>
            <a:off x="166539" y="561985"/>
            <a:ext cx="118589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1.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기본 구성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Language : Microsoft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CSharp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2.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기본 입출력 및 기능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Input Data : UGQ Input Meta to JSON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Output Data :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오류 위치 및 내용 및 수정 가이드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(JSON Based)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Log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출력 기능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NLog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Based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3.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설계시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주요 고려 사항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모든 메타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데이터간의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무결성 체크를 위한 제약 정보를 정책 설정 파일로 분리 하여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코드 수정 없이 제약 사항을 변경 및 적용할 수 있도록 구조화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어느 수준까지 제약 사항의 정의를 통해 무결성을 보장할지 결정해야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4.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사용의 대상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메타 정보를 참조해야 하는 모든 서버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메타 정보를 참조해야 하는 모든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서버용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및 기획용 툴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16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87B7EF-E6F1-4C54-BAB2-99C5F992559E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UGQ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검증 서버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(Meta Validation Server]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729554-FEA2-451F-8B4E-F6E96E99D8D5}"/>
              </a:ext>
            </a:extLst>
          </p:cNvPr>
          <p:cNvSpPr txBox="1"/>
          <p:nvPr/>
        </p:nvSpPr>
        <p:spPr>
          <a:xfrm>
            <a:off x="166539" y="561985"/>
            <a:ext cx="1185891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1.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기본 구성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Web Framework : Microsoft ASP.NET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Language :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CSharp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2.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기본 입출력 및 기능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Input Data : UGQ Input Meta to JSON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Output Data :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오류 위치 및 내용 및 수정 가이드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(JSON Based)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Log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출력 기능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NLog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Based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3.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설계시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주요 고려 사항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데이터에 대해 관여 하지 않으며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MongoDb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에 읽고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쓰기에 주력 하며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데이터 관리 상태를 확인 하고 예외 처리를 보장한다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특정 시점에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데이터를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정보로 저장한다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User Meta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와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User Meta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저장시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데이터 일관성을 위한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Transaction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을 보장해야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4. 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무결성 체크 및 자동 복구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로딩시에 마지막 검수 시기 이후에 갱신된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정보일 경우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정보와 비교하여 무결성 여부 체크하여 불일치 할 경우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정보로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User Meta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정보에 복사하여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자동 복구되도록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5.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사용의 대상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메타 정보를 입력 받아서 검증해야 하는 각종 서비스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669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06B222-5389-457F-A11A-0BB3573B53FD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UGQ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 검증 서버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(Meta Validation Server]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DCBD7-96F8-41E7-B43C-54AF9EF389E9}"/>
              </a:ext>
            </a:extLst>
          </p:cNvPr>
          <p:cNvSpPr txBox="1"/>
          <p:nvPr/>
        </p:nvSpPr>
        <p:spPr>
          <a:xfrm>
            <a:off x="166539" y="561985"/>
            <a:ext cx="118589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6.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운영을 위한 관리 방법 고려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UGQ Meta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Input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Tool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에 관리자 모드도 추가하여 유저들의 서비스 이슈들을 해결 하도록 제공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7.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UserMeta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정보의 보안 강화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개발 이후에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UserMeta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정보의 보안 강화가 필요할 경우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Commit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정보를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Hash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및 검수하는 로직을 추가 한다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6495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2088</TotalTime>
  <Words>490</Words>
  <Application>Microsoft Office PowerPoint</Application>
  <PresentationFormat>와이드스크린</PresentationFormat>
  <Paragraphs>84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HY헤드라인M</vt:lpstr>
      <vt:lpstr>굴림</vt:lpstr>
      <vt:lpstr>맑은 고딕</vt:lpstr>
      <vt:lpstr>Arial</vt:lpstr>
      <vt:lpstr>Berlin Sans FB Demi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93</cp:revision>
  <dcterms:created xsi:type="dcterms:W3CDTF">2023-10-27T17:14:40Z</dcterms:created>
  <dcterms:modified xsi:type="dcterms:W3CDTF">2024-05-09T04:11:28Z</dcterms:modified>
</cp:coreProperties>
</file>